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9" r:id="rId4"/>
    <p:sldId id="257" r:id="rId5"/>
    <p:sldId id="273" r:id="rId6"/>
    <p:sldId id="274" r:id="rId7"/>
    <p:sldId id="275" r:id="rId8"/>
    <p:sldId id="276" r:id="rId9"/>
    <p:sldId id="277" r:id="rId10"/>
    <p:sldId id="259" r:id="rId11"/>
    <p:sldId id="290" r:id="rId12"/>
    <p:sldId id="267" r:id="rId13"/>
    <p:sldId id="260" r:id="rId14"/>
    <p:sldId id="262" r:id="rId15"/>
    <p:sldId id="291" r:id="rId16"/>
    <p:sldId id="269" r:id="rId17"/>
    <p:sldId id="263" r:id="rId18"/>
    <p:sldId id="292" r:id="rId19"/>
    <p:sldId id="268" r:id="rId20"/>
    <p:sldId id="264" r:id="rId21"/>
    <p:sldId id="265" r:id="rId22"/>
    <p:sldId id="293" r:id="rId23"/>
    <p:sldId id="272" r:id="rId24"/>
    <p:sldId id="270" r:id="rId25"/>
    <p:sldId id="294" r:id="rId26"/>
    <p:sldId id="271" r:id="rId27"/>
    <p:sldId id="298" r:id="rId28"/>
    <p:sldId id="295" r:id="rId29"/>
    <p:sldId id="278" r:id="rId30"/>
    <p:sldId id="258" r:id="rId31"/>
    <p:sldId id="296" r:id="rId32"/>
    <p:sldId id="286" r:id="rId33"/>
    <p:sldId id="279" r:id="rId34"/>
    <p:sldId id="280" r:id="rId35"/>
    <p:sldId id="283" r:id="rId36"/>
    <p:sldId id="284" r:id="rId37"/>
    <p:sldId id="297" r:id="rId38"/>
    <p:sldId id="287" r:id="rId39"/>
    <p:sldId id="288" r:id="rId40"/>
    <p:sldId id="281" r:id="rId41"/>
    <p:sldId id="301" r:id="rId42"/>
    <p:sldId id="300" r:id="rId43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2495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292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806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573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505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981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147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9592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1882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8343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023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79FD1-742B-4EF7-9CD8-81274BA30C7E}" type="datetimeFigureOut">
              <a:rPr lang="ko-KR" altLang="en-US" smtClean="0"/>
              <a:t>2020-06-11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2E249-4E6E-468D-BDDD-B1A5EBEDB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340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32808" y="848112"/>
            <a:ext cx="9144000" cy="2387600"/>
          </a:xfrm>
        </p:spPr>
        <p:txBody>
          <a:bodyPr/>
          <a:lstStyle/>
          <a:p>
            <a:r>
              <a:rPr lang="en-US" altLang="ko-KR" dirty="0" smtClean="0"/>
              <a:t>LMS Quiz </a:t>
            </a:r>
            <a:r>
              <a:rPr lang="ko-KR" altLang="en-US" dirty="0" err="1" smtClean="0"/>
              <a:t>메뉴얼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461" y="4210692"/>
            <a:ext cx="2252749" cy="972585"/>
          </a:xfrm>
          <a:prstGeom prst="rect">
            <a:avLst/>
          </a:prstGeom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521528" y="4502495"/>
            <a:ext cx="9144000" cy="1655762"/>
          </a:xfrm>
        </p:spPr>
        <p:txBody>
          <a:bodyPr/>
          <a:lstStyle/>
          <a:p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교 수 학 습 개 발 센 터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776450" y="2119745"/>
            <a:ext cx="3424844" cy="2410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&lt;</a:t>
            </a:r>
            <a:r>
              <a:rPr lang="ko-KR" altLang="en-US" dirty="0" err="1" smtClean="0">
                <a:solidFill>
                  <a:schemeClr val="tx1"/>
                </a:solidFill>
              </a:rPr>
              <a:t>학생평가</a:t>
            </a:r>
            <a:r>
              <a:rPr lang="ko-KR" altLang="en-US" dirty="0" smtClean="0">
                <a:solidFill>
                  <a:schemeClr val="tx1"/>
                </a:solidFill>
              </a:rPr>
              <a:t> 문항 제작을 위한</a:t>
            </a:r>
            <a:r>
              <a:rPr lang="en-US" altLang="ko-KR" dirty="0" smtClean="0">
                <a:solidFill>
                  <a:schemeClr val="tx1"/>
                </a:solidFill>
              </a:rPr>
              <a:t>&gt;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0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4365" name="AutoShape 109"/>
          <p:cNvSpPr>
            <a:spLocks noChangeArrowheads="1"/>
          </p:cNvSpPr>
          <p:nvPr/>
        </p:nvSpPr>
        <p:spPr bwMode="ltGray">
          <a:xfrm rot="-27000000">
            <a:off x="-434976" y="1903413"/>
            <a:ext cx="3916363" cy="3798888"/>
          </a:xfrm>
          <a:custGeom>
            <a:avLst/>
            <a:gdLst>
              <a:gd name="G0" fmla="+- 15 0 0"/>
              <a:gd name="G1" fmla="+- 0 0 0"/>
              <a:gd name="G2" fmla="+- 0 0 0"/>
              <a:gd name="T0" fmla="*/ 0 256 1"/>
              <a:gd name="T1" fmla="*/ 180 256 1"/>
              <a:gd name="G3" fmla="+- 0 T0 T1"/>
              <a:gd name="T2" fmla="*/ 0 256 1"/>
              <a:gd name="T3" fmla="*/ 90 256 1"/>
              <a:gd name="G4" fmla="+- 0 T2 T3"/>
              <a:gd name="G5" fmla="*/ G4 2 1"/>
              <a:gd name="T4" fmla="*/ 90 256 1"/>
              <a:gd name="T5" fmla="*/ 0 256 1"/>
              <a:gd name="G6" fmla="+- 0 T4 T5"/>
              <a:gd name="G7" fmla="*/ G6 2 1"/>
              <a:gd name="G8" fmla="abs 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5"/>
              <a:gd name="G18" fmla="*/ 15 1 2"/>
              <a:gd name="G19" fmla="+- G18 5400 0"/>
              <a:gd name="G20" fmla="cos G19 0"/>
              <a:gd name="G21" fmla="sin G19 0"/>
              <a:gd name="G22" fmla="+- G20 10800 0"/>
              <a:gd name="G23" fmla="+- G21 10800 0"/>
              <a:gd name="G24" fmla="+- 10800 0 G20"/>
              <a:gd name="G25" fmla="+- 15 10800 0"/>
              <a:gd name="G26" fmla="?: G9 G17 G25"/>
              <a:gd name="G27" fmla="?: G9 0 21600"/>
              <a:gd name="G28" fmla="cos 10800 0"/>
              <a:gd name="G29" fmla="sin 10800 0"/>
              <a:gd name="G30" fmla="sin 15 0"/>
              <a:gd name="G31" fmla="+- G28 10800 0"/>
              <a:gd name="G32" fmla="+- G29 10800 0"/>
              <a:gd name="G33" fmla="+- G30 10800 0"/>
              <a:gd name="G34" fmla="?: G4 0 G31"/>
              <a:gd name="G35" fmla="?: 0 G34 0"/>
              <a:gd name="G36" fmla="?: G6 G35 G31"/>
              <a:gd name="G37" fmla="+- 21600 0 G36"/>
              <a:gd name="G38" fmla="?: G4 0 G33"/>
              <a:gd name="G39" fmla="?: 0 G38 G32"/>
              <a:gd name="G40" fmla="?: G6 G39 0"/>
              <a:gd name="G41" fmla="?: G4 G32 21600"/>
              <a:gd name="G42" fmla="?: G6 G41 G33"/>
              <a:gd name="T12" fmla="*/ 10800 w 21600"/>
              <a:gd name="T13" fmla="*/ 21600 h 21600"/>
              <a:gd name="T14" fmla="*/ 16208 w 21600"/>
              <a:gd name="T15" fmla="*/ 10800 h 21600"/>
              <a:gd name="T16" fmla="*/ 10800 w 21600"/>
              <a:gd name="T17" fmla="*/ 10815 h 21600"/>
              <a:gd name="T18" fmla="*/ 5392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815" y="10800"/>
                </a:moveTo>
                <a:cubicBezTo>
                  <a:pt x="10815" y="10808"/>
                  <a:pt x="10808" y="10815"/>
                  <a:pt x="10800" y="10815"/>
                </a:cubicBezTo>
                <a:cubicBezTo>
                  <a:pt x="10791" y="10815"/>
                  <a:pt x="10785" y="10808"/>
                  <a:pt x="10785" y="10800"/>
                </a:cubicBezTo>
                <a:lnTo>
                  <a:pt x="0" y="10800"/>
                </a:ln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lose/>
              </a:path>
            </a:pathLst>
          </a:custGeom>
          <a:gradFill rotWithShape="1">
            <a:gsLst>
              <a:gs pos="0">
                <a:srgbClr val="B2B2B2">
                  <a:gamma/>
                  <a:tint val="9020"/>
                  <a:invGamma/>
                </a:srgbClr>
              </a:gs>
              <a:gs pos="100000">
                <a:srgbClr val="B2B2B2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504312" name="AutoShape 56"/>
          <p:cNvSpPr>
            <a:spLocks noChangeArrowheads="1"/>
          </p:cNvSpPr>
          <p:nvPr/>
        </p:nvSpPr>
        <p:spPr bwMode="gray">
          <a:xfrm rot="5400000">
            <a:off x="-831850" y="1468440"/>
            <a:ext cx="4651375" cy="4664075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2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0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00CCFF">
                  <a:gamma/>
                  <a:tint val="0"/>
                  <a:invGamma/>
                  <a:alpha val="32001"/>
                </a:srgbClr>
              </a:gs>
              <a:gs pos="50000">
                <a:srgbClr val="00CCFF"/>
              </a:gs>
              <a:gs pos="100000">
                <a:srgbClr val="00CCFF">
                  <a:gamma/>
                  <a:tint val="0"/>
                  <a:invGamma/>
                  <a:alpha val="32001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504314" name="Text Box 58"/>
          <p:cNvSpPr txBox="1">
            <a:spLocks noChangeArrowheads="1"/>
          </p:cNvSpPr>
          <p:nvPr/>
        </p:nvSpPr>
        <p:spPr bwMode="auto">
          <a:xfrm>
            <a:off x="1679576" y="3475038"/>
            <a:ext cx="902811" cy="523220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rgbClr val="00005C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ko-KR" altLang="en-US" sz="2800" dirty="0" smtClean="0">
                <a:solidFill>
                  <a:srgbClr val="446980"/>
                </a:solidFill>
                <a:ea typeface="굴림" panose="020B0600000101010101" pitchFamily="50" charset="-127"/>
              </a:rPr>
              <a:t>목차</a:t>
            </a:r>
            <a:endParaRPr lang="en-US" altLang="ko-KR" sz="2800" dirty="0">
              <a:solidFill>
                <a:srgbClr val="446980"/>
              </a:solidFill>
              <a:ea typeface="굴림" panose="020B0600000101010101" pitchFamily="50" charset="-127"/>
            </a:endParaRPr>
          </a:p>
        </p:txBody>
      </p:sp>
      <p:grpSp>
        <p:nvGrpSpPr>
          <p:cNvPr id="1504315" name="Group 59"/>
          <p:cNvGrpSpPr>
            <a:grpSpLocks/>
          </p:cNvGrpSpPr>
          <p:nvPr/>
        </p:nvGrpSpPr>
        <p:grpSpPr bwMode="auto">
          <a:xfrm>
            <a:off x="2819400" y="1743075"/>
            <a:ext cx="5130800" cy="533400"/>
            <a:chOff x="816" y="1098"/>
            <a:chExt cx="3232" cy="336"/>
          </a:xfrm>
        </p:grpSpPr>
        <p:sp>
          <p:nvSpPr>
            <p:cNvPr id="1504316" name="AutoShape 60"/>
            <p:cNvSpPr>
              <a:spLocks noChangeArrowheads="1"/>
            </p:cNvSpPr>
            <p:nvPr/>
          </p:nvSpPr>
          <p:spPr bwMode="gray">
            <a:xfrm>
              <a:off x="1008" y="1100"/>
              <a:ext cx="3040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F298BA"/>
                </a:gs>
                <a:gs pos="100000">
                  <a:srgbClr val="F298BA">
                    <a:gamma/>
                    <a:tint val="42353"/>
                    <a:invGamma/>
                    <a:alpha val="0"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17" name="Oval 61"/>
            <p:cNvSpPr>
              <a:spLocks noChangeArrowheads="1"/>
            </p:cNvSpPr>
            <p:nvPr/>
          </p:nvSpPr>
          <p:spPr bwMode="gray">
            <a:xfrm>
              <a:off x="816" y="1098"/>
              <a:ext cx="316" cy="316"/>
            </a:xfrm>
            <a:prstGeom prst="ellipse">
              <a:avLst/>
            </a:prstGeom>
            <a:gradFill rotWithShape="1">
              <a:gsLst>
                <a:gs pos="0">
                  <a:srgbClr val="EA5890"/>
                </a:gs>
                <a:gs pos="50000">
                  <a:srgbClr val="EA5890">
                    <a:gamma/>
                    <a:tint val="42353"/>
                    <a:invGamma/>
                  </a:srgbClr>
                </a:gs>
                <a:gs pos="100000">
                  <a:srgbClr val="EA5890"/>
                </a:gs>
              </a:gsLst>
              <a:lin ang="5400000" scaled="1"/>
            </a:gradFill>
            <a:ln>
              <a:noFill/>
            </a:ln>
            <a:effectLst>
              <a:outerShdw dist="45791" dir="2021404" algn="ctr" rotWithShape="0">
                <a:schemeClr val="bg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18" name="Oval 62"/>
            <p:cNvSpPr>
              <a:spLocks noChangeArrowheads="1"/>
            </p:cNvSpPr>
            <p:nvPr/>
          </p:nvSpPr>
          <p:spPr bwMode="gray">
            <a:xfrm>
              <a:off x="847" y="1130"/>
              <a:ext cx="255" cy="25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19" name="Oval 63"/>
            <p:cNvSpPr>
              <a:spLocks noChangeArrowheads="1"/>
            </p:cNvSpPr>
            <p:nvPr/>
          </p:nvSpPr>
          <p:spPr bwMode="gray">
            <a:xfrm>
              <a:off x="851" y="1136"/>
              <a:ext cx="244" cy="24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12157"/>
                    <a:invGamma/>
                  </a:schemeClr>
                </a:gs>
                <a:gs pos="100000">
                  <a:schemeClr val="bg2">
                    <a:alpha val="85001"/>
                  </a:schemeClr>
                </a:gs>
              </a:gsLst>
              <a:lin ang="27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20" name="Oval 64"/>
            <p:cNvSpPr>
              <a:spLocks noChangeArrowheads="1"/>
            </p:cNvSpPr>
            <p:nvPr/>
          </p:nvSpPr>
          <p:spPr bwMode="gray">
            <a:xfrm>
              <a:off x="864" y="1134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E9940B">
                    <a:gamma/>
                    <a:tint val="0"/>
                    <a:invGamma/>
                  </a:srgbClr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ko-KR" altLang="ko-KR" sz="2000" b="1">
                <a:solidFill>
                  <a:srgbClr val="000000"/>
                </a:solidFill>
              </a:endParaRPr>
            </a:p>
          </p:txBody>
        </p:sp>
        <p:sp>
          <p:nvSpPr>
            <p:cNvPr id="1504321" name="Text Box 65"/>
            <p:cNvSpPr txBox="1">
              <a:spLocks noChangeArrowheads="1"/>
            </p:cNvSpPr>
            <p:nvPr/>
          </p:nvSpPr>
          <p:spPr bwMode="auto">
            <a:xfrm>
              <a:off x="872" y="1123"/>
              <a:ext cx="21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/>
                      </a:gs>
                      <a:gs pos="50000">
                        <a:schemeClr val="bg1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ko-KR" sz="2000" b="1">
                  <a:solidFill>
                    <a:srgbClr val="000000"/>
                  </a:solidFill>
                  <a:ea typeface="굴림" panose="020B0600000101010101" pitchFamily="50" charset="-127"/>
                </a:rPr>
                <a:t>1</a:t>
              </a:r>
            </a:p>
          </p:txBody>
        </p:sp>
        <p:sp>
          <p:nvSpPr>
            <p:cNvPr id="1504322" name="Rectangle 66"/>
            <p:cNvSpPr>
              <a:spLocks noChangeArrowheads="1"/>
            </p:cNvSpPr>
            <p:nvPr/>
          </p:nvSpPr>
          <p:spPr bwMode="auto">
            <a:xfrm>
              <a:off x="1242" y="1142"/>
              <a:ext cx="981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ko-KR" altLang="en-US" sz="2000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" panose="020B0600000101010101" pitchFamily="50" charset="-127"/>
                </a:rPr>
                <a:t>퀴즈 만들기</a:t>
              </a:r>
              <a:endParaRPr lang="en-US" altLang="ko-KR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anose="020B0600000101010101" pitchFamily="50" charset="-127"/>
              </a:endParaRPr>
            </a:p>
          </p:txBody>
        </p:sp>
      </p:grpSp>
      <p:grpSp>
        <p:nvGrpSpPr>
          <p:cNvPr id="1504323" name="Group 67"/>
          <p:cNvGrpSpPr>
            <a:grpSpLocks/>
          </p:cNvGrpSpPr>
          <p:nvPr/>
        </p:nvGrpSpPr>
        <p:grpSpPr bwMode="auto">
          <a:xfrm>
            <a:off x="3685382" y="2890631"/>
            <a:ext cx="5132388" cy="528637"/>
            <a:chOff x="1056" y="1533"/>
            <a:chExt cx="3233" cy="333"/>
          </a:xfrm>
        </p:grpSpPr>
        <p:sp>
          <p:nvSpPr>
            <p:cNvPr id="1504324" name="AutoShape 68"/>
            <p:cNvSpPr>
              <a:spLocks noChangeArrowheads="1"/>
            </p:cNvSpPr>
            <p:nvPr/>
          </p:nvSpPr>
          <p:spPr bwMode="gray">
            <a:xfrm>
              <a:off x="1248" y="1533"/>
              <a:ext cx="3041" cy="33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FFAF79"/>
                </a:gs>
                <a:gs pos="100000">
                  <a:srgbClr val="FFAF79">
                    <a:gamma/>
                    <a:tint val="42353"/>
                    <a:invGamma/>
                    <a:alpha val="0"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25" name="Oval 69"/>
            <p:cNvSpPr>
              <a:spLocks noChangeArrowheads="1"/>
            </p:cNvSpPr>
            <p:nvPr/>
          </p:nvSpPr>
          <p:spPr bwMode="gray">
            <a:xfrm>
              <a:off x="1056" y="1550"/>
              <a:ext cx="316" cy="316"/>
            </a:xfrm>
            <a:prstGeom prst="ellipse">
              <a:avLst/>
            </a:prstGeom>
            <a:gradFill rotWithShape="1">
              <a:gsLst>
                <a:gs pos="0">
                  <a:srgbClr val="F76C17"/>
                </a:gs>
                <a:gs pos="50000">
                  <a:srgbClr val="FCC9AA"/>
                </a:gs>
                <a:gs pos="100000">
                  <a:srgbClr val="F76C17"/>
                </a:gs>
              </a:gsLst>
              <a:lin ang="5400000" scaled="1"/>
            </a:gradFill>
            <a:ln>
              <a:noFill/>
            </a:ln>
            <a:effectLst>
              <a:outerShdw dist="45791" dir="2021404" algn="ctr" rotWithShape="0">
                <a:schemeClr val="bg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26" name="Oval 70"/>
            <p:cNvSpPr>
              <a:spLocks noChangeArrowheads="1"/>
            </p:cNvSpPr>
            <p:nvPr/>
          </p:nvSpPr>
          <p:spPr bwMode="gray">
            <a:xfrm>
              <a:off x="1087" y="1582"/>
              <a:ext cx="255" cy="25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27" name="Oval 71"/>
            <p:cNvSpPr>
              <a:spLocks noChangeArrowheads="1"/>
            </p:cNvSpPr>
            <p:nvPr/>
          </p:nvSpPr>
          <p:spPr bwMode="gray">
            <a:xfrm>
              <a:off x="1091" y="1588"/>
              <a:ext cx="244" cy="24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12157"/>
                    <a:invGamma/>
                  </a:schemeClr>
                </a:gs>
                <a:gs pos="100000">
                  <a:schemeClr val="bg2">
                    <a:alpha val="85001"/>
                  </a:schemeClr>
                </a:gs>
              </a:gsLst>
              <a:lin ang="27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28" name="Oval 72"/>
            <p:cNvSpPr>
              <a:spLocks noChangeArrowheads="1"/>
            </p:cNvSpPr>
            <p:nvPr/>
          </p:nvSpPr>
          <p:spPr bwMode="gray">
            <a:xfrm>
              <a:off x="1104" y="1580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E9940B">
                    <a:gamma/>
                    <a:tint val="0"/>
                    <a:invGamma/>
                  </a:srgbClr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29" name="Text Box 73"/>
            <p:cNvSpPr txBox="1">
              <a:spLocks noChangeArrowheads="1"/>
            </p:cNvSpPr>
            <p:nvPr/>
          </p:nvSpPr>
          <p:spPr bwMode="auto">
            <a:xfrm>
              <a:off x="1114" y="1569"/>
              <a:ext cx="21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/>
                      </a:gs>
                      <a:gs pos="50000">
                        <a:schemeClr val="bg1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ko-KR" sz="2000" b="1">
                  <a:solidFill>
                    <a:srgbClr val="000000"/>
                  </a:solidFill>
                  <a:ea typeface="굴림" panose="020B0600000101010101" pitchFamily="50" charset="-127"/>
                </a:rPr>
                <a:t>2</a:t>
              </a:r>
            </a:p>
          </p:txBody>
        </p:sp>
        <p:sp>
          <p:nvSpPr>
            <p:cNvPr id="1504330" name="Rectangle 74"/>
            <p:cNvSpPr>
              <a:spLocks noChangeArrowheads="1"/>
            </p:cNvSpPr>
            <p:nvPr/>
          </p:nvSpPr>
          <p:spPr bwMode="auto">
            <a:xfrm>
              <a:off x="1525" y="1569"/>
              <a:ext cx="1522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ko-KR" altLang="en-US" sz="2000" dirty="0" smtClean="0">
                  <a:latin typeface="+mj-ea"/>
                </a:rPr>
                <a:t>유형별 문제 만들기</a:t>
              </a:r>
              <a:endParaRPr lang="en-US" altLang="ko-KR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anose="020B0600000101010101" pitchFamily="50" charset="-127"/>
              </a:endParaRPr>
            </a:p>
          </p:txBody>
        </p:sp>
      </p:grpSp>
      <p:grpSp>
        <p:nvGrpSpPr>
          <p:cNvPr id="1504331" name="Group 75"/>
          <p:cNvGrpSpPr>
            <a:grpSpLocks/>
          </p:cNvGrpSpPr>
          <p:nvPr/>
        </p:nvGrpSpPr>
        <p:grpSpPr bwMode="auto">
          <a:xfrm>
            <a:off x="3685382" y="4062991"/>
            <a:ext cx="5232400" cy="528637"/>
            <a:chOff x="1248" y="1965"/>
            <a:chExt cx="3296" cy="333"/>
          </a:xfrm>
        </p:grpSpPr>
        <p:sp>
          <p:nvSpPr>
            <p:cNvPr id="1504332" name="AutoShape 76"/>
            <p:cNvSpPr>
              <a:spLocks noChangeArrowheads="1"/>
            </p:cNvSpPr>
            <p:nvPr/>
          </p:nvSpPr>
          <p:spPr bwMode="gray">
            <a:xfrm>
              <a:off x="1504" y="1965"/>
              <a:ext cx="3040" cy="33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FFCD3F"/>
                </a:gs>
                <a:gs pos="100000">
                  <a:srgbClr val="FFCD3F">
                    <a:gamma/>
                    <a:tint val="42353"/>
                    <a:invGamma/>
                    <a:alpha val="0"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33" name="Oval 77"/>
            <p:cNvSpPr>
              <a:spLocks noChangeArrowheads="1"/>
            </p:cNvSpPr>
            <p:nvPr/>
          </p:nvSpPr>
          <p:spPr bwMode="gray">
            <a:xfrm>
              <a:off x="1248" y="1982"/>
              <a:ext cx="316" cy="316"/>
            </a:xfrm>
            <a:prstGeom prst="ellipse">
              <a:avLst/>
            </a:prstGeom>
            <a:gradFill rotWithShape="1">
              <a:gsLst>
                <a:gs pos="0">
                  <a:srgbClr val="CC9900"/>
                </a:gs>
                <a:gs pos="50000">
                  <a:srgbClr val="CC9900">
                    <a:gamma/>
                    <a:tint val="36471"/>
                    <a:invGamma/>
                  </a:srgbClr>
                </a:gs>
                <a:gs pos="100000">
                  <a:srgbClr val="CC9900"/>
                </a:gs>
              </a:gsLst>
              <a:lin ang="5400000" scaled="1"/>
            </a:gradFill>
            <a:ln>
              <a:noFill/>
            </a:ln>
            <a:effectLst>
              <a:outerShdw dist="45791" dir="2021404" algn="ctr" rotWithShape="0">
                <a:schemeClr val="bg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34" name="Oval 78"/>
            <p:cNvSpPr>
              <a:spLocks noChangeArrowheads="1"/>
            </p:cNvSpPr>
            <p:nvPr/>
          </p:nvSpPr>
          <p:spPr bwMode="gray">
            <a:xfrm>
              <a:off x="1279" y="2014"/>
              <a:ext cx="255" cy="25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35" name="Oval 79"/>
            <p:cNvSpPr>
              <a:spLocks noChangeArrowheads="1"/>
            </p:cNvSpPr>
            <p:nvPr/>
          </p:nvSpPr>
          <p:spPr bwMode="gray">
            <a:xfrm>
              <a:off x="1283" y="2020"/>
              <a:ext cx="244" cy="244"/>
            </a:xfrm>
            <a:prstGeom prst="ellipse">
              <a:avLst/>
            </a:prstGeom>
            <a:gradFill rotWithShape="1">
              <a:gsLst>
                <a:gs pos="0">
                  <a:srgbClr val="B2B2B2">
                    <a:gamma/>
                    <a:tint val="12157"/>
                    <a:invGamma/>
                  </a:srgbClr>
                </a:gs>
                <a:gs pos="100000">
                  <a:srgbClr val="B2B2B2">
                    <a:alpha val="85001"/>
                  </a:srgbClr>
                </a:gs>
              </a:gsLst>
              <a:lin ang="27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36" name="Oval 80"/>
            <p:cNvSpPr>
              <a:spLocks noChangeArrowheads="1"/>
            </p:cNvSpPr>
            <p:nvPr/>
          </p:nvSpPr>
          <p:spPr bwMode="gray">
            <a:xfrm>
              <a:off x="1296" y="201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E9940B">
                    <a:gamma/>
                    <a:tint val="0"/>
                    <a:invGamma/>
                  </a:srgbClr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37" name="Text Box 81"/>
            <p:cNvSpPr txBox="1">
              <a:spLocks noChangeArrowheads="1"/>
            </p:cNvSpPr>
            <p:nvPr/>
          </p:nvSpPr>
          <p:spPr bwMode="auto">
            <a:xfrm>
              <a:off x="1307" y="2011"/>
              <a:ext cx="21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/>
                      </a:gs>
                      <a:gs pos="50000">
                        <a:schemeClr val="bg1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ko-KR" sz="2000" b="1">
                  <a:solidFill>
                    <a:srgbClr val="000000"/>
                  </a:solidFill>
                  <a:ea typeface="굴림" panose="020B0600000101010101" pitchFamily="50" charset="-127"/>
                </a:rPr>
                <a:t>3</a:t>
              </a:r>
            </a:p>
          </p:txBody>
        </p:sp>
        <p:sp>
          <p:nvSpPr>
            <p:cNvPr id="1504338" name="Rectangle 82"/>
            <p:cNvSpPr>
              <a:spLocks noChangeArrowheads="1"/>
            </p:cNvSpPr>
            <p:nvPr/>
          </p:nvSpPr>
          <p:spPr bwMode="auto">
            <a:xfrm>
              <a:off x="1695" y="1999"/>
              <a:ext cx="174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ko-KR" altLang="en-US" sz="2000" dirty="0" smtClean="0"/>
                <a:t>미디어 파일 첨부 방법</a:t>
              </a:r>
              <a:endParaRPr lang="ko-KR" altLang="en-US" sz="2000" dirty="0"/>
            </a:p>
          </p:txBody>
        </p:sp>
      </p:grpSp>
      <p:grpSp>
        <p:nvGrpSpPr>
          <p:cNvPr id="1504339" name="Group 83"/>
          <p:cNvGrpSpPr>
            <a:grpSpLocks/>
          </p:cNvGrpSpPr>
          <p:nvPr/>
        </p:nvGrpSpPr>
        <p:grpSpPr bwMode="auto">
          <a:xfrm>
            <a:off x="2965437" y="5098396"/>
            <a:ext cx="5222875" cy="530225"/>
            <a:chOff x="1248" y="2394"/>
            <a:chExt cx="3290" cy="334"/>
          </a:xfrm>
        </p:grpSpPr>
        <p:sp>
          <p:nvSpPr>
            <p:cNvPr id="1504340" name="AutoShape 84"/>
            <p:cNvSpPr>
              <a:spLocks noChangeArrowheads="1"/>
            </p:cNvSpPr>
            <p:nvPr/>
          </p:nvSpPr>
          <p:spPr bwMode="gray">
            <a:xfrm>
              <a:off x="1497" y="2394"/>
              <a:ext cx="3041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6BE376"/>
                </a:gs>
                <a:gs pos="100000">
                  <a:srgbClr val="6BE376">
                    <a:gamma/>
                    <a:tint val="42353"/>
                    <a:invGamma/>
                    <a:alpha val="0"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ko-KR" dirty="0"/>
                <a:t> </a:t>
              </a:r>
              <a:r>
                <a:rPr lang="ko-KR" altLang="en-US" dirty="0"/>
                <a:t> </a:t>
              </a:r>
              <a:r>
                <a:rPr lang="ko-KR" altLang="en-US" dirty="0" smtClean="0"/>
                <a:t>만든 퀴즈를 다른 분반으로  복사하는 방법</a:t>
              </a:r>
              <a:endParaRPr lang="ko-KR" altLang="en-US" dirty="0"/>
            </a:p>
          </p:txBody>
        </p:sp>
        <p:sp>
          <p:nvSpPr>
            <p:cNvPr id="1504341" name="Oval 85"/>
            <p:cNvSpPr>
              <a:spLocks noChangeArrowheads="1"/>
            </p:cNvSpPr>
            <p:nvPr/>
          </p:nvSpPr>
          <p:spPr bwMode="gray">
            <a:xfrm>
              <a:off x="1248" y="2394"/>
              <a:ext cx="316" cy="316"/>
            </a:xfrm>
            <a:prstGeom prst="ellipse">
              <a:avLst/>
            </a:prstGeom>
            <a:gradFill rotWithShape="1">
              <a:gsLst>
                <a:gs pos="0">
                  <a:srgbClr val="21AF2F"/>
                </a:gs>
                <a:gs pos="50000">
                  <a:srgbClr val="21AF2F">
                    <a:gamma/>
                    <a:tint val="33333"/>
                    <a:invGamma/>
                  </a:srgbClr>
                </a:gs>
                <a:gs pos="100000">
                  <a:srgbClr val="21AF2F"/>
                </a:gs>
              </a:gsLst>
              <a:lin ang="5400000" scaled="1"/>
            </a:gradFill>
            <a:ln>
              <a:noFill/>
            </a:ln>
            <a:effectLst>
              <a:outerShdw dist="45791" dir="2021404" algn="ctr" rotWithShape="0">
                <a:schemeClr val="bg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42" name="Oval 86"/>
            <p:cNvSpPr>
              <a:spLocks noChangeArrowheads="1"/>
            </p:cNvSpPr>
            <p:nvPr/>
          </p:nvSpPr>
          <p:spPr bwMode="gray">
            <a:xfrm>
              <a:off x="1279" y="2426"/>
              <a:ext cx="255" cy="25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43" name="Oval 87"/>
            <p:cNvSpPr>
              <a:spLocks noChangeArrowheads="1"/>
            </p:cNvSpPr>
            <p:nvPr/>
          </p:nvSpPr>
          <p:spPr bwMode="gray">
            <a:xfrm>
              <a:off x="1283" y="2432"/>
              <a:ext cx="244" cy="244"/>
            </a:xfrm>
            <a:prstGeom prst="ellipse">
              <a:avLst/>
            </a:prstGeom>
            <a:gradFill rotWithShape="1">
              <a:gsLst>
                <a:gs pos="0">
                  <a:srgbClr val="B2B2B2">
                    <a:gamma/>
                    <a:tint val="12157"/>
                    <a:invGamma/>
                  </a:srgbClr>
                </a:gs>
                <a:gs pos="100000">
                  <a:srgbClr val="B2B2B2">
                    <a:alpha val="85001"/>
                  </a:srgbClr>
                </a:gs>
              </a:gsLst>
              <a:lin ang="27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44" name="Oval 88"/>
            <p:cNvSpPr>
              <a:spLocks noChangeArrowheads="1"/>
            </p:cNvSpPr>
            <p:nvPr/>
          </p:nvSpPr>
          <p:spPr bwMode="gray">
            <a:xfrm>
              <a:off x="1296" y="2424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E9940B">
                    <a:gamma/>
                    <a:tint val="0"/>
                    <a:invGamma/>
                  </a:srgbClr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04345" name="Text Box 89"/>
            <p:cNvSpPr txBox="1">
              <a:spLocks noChangeArrowheads="1"/>
            </p:cNvSpPr>
            <p:nvPr/>
          </p:nvSpPr>
          <p:spPr bwMode="auto">
            <a:xfrm>
              <a:off x="1307" y="2422"/>
              <a:ext cx="21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/>
                      </a:gs>
                      <a:gs pos="50000">
                        <a:schemeClr val="bg1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ko-KR" sz="2000" b="1">
                  <a:solidFill>
                    <a:srgbClr val="000000"/>
                  </a:solidFill>
                  <a:ea typeface="굴림" panose="020B0600000101010101" pitchFamily="50" charset="-127"/>
                </a:rPr>
                <a:t>4</a:t>
              </a:r>
            </a:p>
          </p:txBody>
        </p:sp>
        <p:sp>
          <p:nvSpPr>
            <p:cNvPr id="1504346" name="Rectangle 90"/>
            <p:cNvSpPr>
              <a:spLocks noChangeArrowheads="1"/>
            </p:cNvSpPr>
            <p:nvPr/>
          </p:nvSpPr>
          <p:spPr bwMode="auto">
            <a:xfrm>
              <a:off x="1713" y="2435"/>
              <a:ext cx="11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en-US" altLang="ko-KR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334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2426681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 smtClean="0"/>
              <a:t>1. </a:t>
            </a:r>
            <a:r>
              <a:rPr lang="ko-KR" altLang="en-US" dirty="0" smtClean="0"/>
              <a:t>퀴즈 만들기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3414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23561"/>
            <a:ext cx="10018222" cy="998162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1.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퀴즈 만들기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223" y="1463385"/>
            <a:ext cx="9271553" cy="4672013"/>
          </a:xfrm>
        </p:spPr>
      </p:pic>
      <p:sp>
        <p:nvSpPr>
          <p:cNvPr id="6" name="직사각형 5"/>
          <p:cNvSpPr/>
          <p:nvPr/>
        </p:nvSpPr>
        <p:spPr>
          <a:xfrm>
            <a:off x="9360130" y="5719156"/>
            <a:ext cx="872837" cy="257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8977746" y="5682049"/>
            <a:ext cx="290945" cy="136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4330931" y="5361708"/>
            <a:ext cx="4804757" cy="665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퀴즈를 만들기 원하는 주차의 자료 및 활동 추가 클릭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42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81161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1.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퀴즈 만들기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231" y="1506724"/>
            <a:ext cx="3631538" cy="4795571"/>
          </a:xfrm>
        </p:spPr>
      </p:pic>
      <p:sp>
        <p:nvSpPr>
          <p:cNvPr id="5" name="직사각형 4"/>
          <p:cNvSpPr/>
          <p:nvPr/>
        </p:nvSpPr>
        <p:spPr>
          <a:xfrm>
            <a:off x="5054138" y="2833556"/>
            <a:ext cx="656706" cy="656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 flipH="1" flipV="1">
            <a:off x="5561214" y="3573392"/>
            <a:ext cx="66502" cy="2396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/>
        </p:nvSpPr>
        <p:spPr>
          <a:xfrm>
            <a:off x="5594465" y="3904509"/>
            <a:ext cx="2036619" cy="4987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‘</a:t>
            </a:r>
            <a:r>
              <a:rPr lang="ko-KR" altLang="en-US" dirty="0" smtClean="0"/>
              <a:t>퀴즈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297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4043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1.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퀴즈 만들기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498" y="1700930"/>
            <a:ext cx="9583004" cy="4351338"/>
          </a:xfrm>
        </p:spPr>
      </p:pic>
      <p:sp>
        <p:nvSpPr>
          <p:cNvPr id="5" name="직사각형 4"/>
          <p:cNvSpPr/>
          <p:nvPr/>
        </p:nvSpPr>
        <p:spPr>
          <a:xfrm>
            <a:off x="3923607" y="2394062"/>
            <a:ext cx="6201295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제목 입력 후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저장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</a:p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EX) 1</a:t>
            </a:r>
            <a:r>
              <a:rPr lang="ko-KR" altLang="en-US" sz="1200" dirty="0" smtClean="0">
                <a:solidFill>
                  <a:schemeClr val="tx1"/>
                </a:solidFill>
              </a:rPr>
              <a:t>주차 퀴즈 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중간고사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기말고사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6096000" y="3150520"/>
            <a:ext cx="246611" cy="157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502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4043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퀴즈 만들기</a:t>
            </a: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47412"/>
            <a:ext cx="10515600" cy="3458374"/>
          </a:xfrm>
        </p:spPr>
      </p:pic>
      <p:sp>
        <p:nvSpPr>
          <p:cNvPr id="6" name="직사각형 5"/>
          <p:cNvSpPr/>
          <p:nvPr/>
        </p:nvSpPr>
        <p:spPr>
          <a:xfrm>
            <a:off x="5544589" y="4064920"/>
            <a:ext cx="897775" cy="307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675120" y="4372490"/>
            <a:ext cx="2078182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퀴즈 편집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 클릭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/>
          <p:nvPr/>
        </p:nvCxnSpPr>
        <p:spPr>
          <a:xfrm flipH="1" flipV="1">
            <a:off x="6550429" y="4372490"/>
            <a:ext cx="249381" cy="1413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636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4043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퀴즈 만들기</a:t>
            </a:r>
            <a:endParaRPr lang="ko-KR" altLang="en-US" sz="2800" b="1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776840"/>
            <a:ext cx="10515600" cy="2199518"/>
          </a:xfrm>
        </p:spPr>
      </p:pic>
      <p:sp>
        <p:nvSpPr>
          <p:cNvPr id="5" name="직사각형 4"/>
          <p:cNvSpPr/>
          <p:nvPr/>
        </p:nvSpPr>
        <p:spPr>
          <a:xfrm>
            <a:off x="9301942" y="3217021"/>
            <a:ext cx="1961803" cy="7813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636029" y="1670854"/>
            <a:ext cx="6076604" cy="110598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최고 성적을 강의계획서 상의 점수 비중 입력 후 저장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EX) </a:t>
            </a:r>
            <a:r>
              <a:rPr lang="ko-KR" altLang="en-US" sz="1200" dirty="0" smtClean="0">
                <a:solidFill>
                  <a:schemeClr val="tx1"/>
                </a:solidFill>
              </a:rPr>
              <a:t>출석 </a:t>
            </a:r>
            <a:r>
              <a:rPr lang="en-US" altLang="ko-KR" sz="1200" dirty="0" smtClean="0">
                <a:solidFill>
                  <a:schemeClr val="tx1"/>
                </a:solidFill>
              </a:rPr>
              <a:t>20%, </a:t>
            </a:r>
            <a:r>
              <a:rPr lang="ko-KR" altLang="en-US" sz="1200" dirty="0" smtClean="0">
                <a:solidFill>
                  <a:schemeClr val="tx1"/>
                </a:solidFill>
              </a:rPr>
              <a:t>과제 </a:t>
            </a:r>
            <a:r>
              <a:rPr lang="en-US" altLang="ko-KR" sz="1200" dirty="0" smtClean="0">
                <a:solidFill>
                  <a:schemeClr val="tx1"/>
                </a:solidFill>
              </a:rPr>
              <a:t>20%, </a:t>
            </a:r>
            <a:r>
              <a:rPr lang="ko-KR" altLang="en-US" sz="1200" dirty="0" smtClean="0">
                <a:solidFill>
                  <a:schemeClr val="tx1"/>
                </a:solidFill>
              </a:rPr>
              <a:t>중간고사 </a:t>
            </a:r>
            <a:r>
              <a:rPr lang="en-US" altLang="ko-KR" sz="1200" dirty="0" smtClean="0">
                <a:solidFill>
                  <a:schemeClr val="tx1"/>
                </a:solidFill>
              </a:rPr>
              <a:t>20% </a:t>
            </a:r>
            <a:r>
              <a:rPr lang="ko-KR" altLang="en-US" sz="1200" dirty="0" smtClean="0">
                <a:solidFill>
                  <a:schemeClr val="tx1"/>
                </a:solidFill>
              </a:rPr>
              <a:t>기말고사 </a:t>
            </a:r>
            <a:r>
              <a:rPr lang="en-US" altLang="ko-KR" sz="1200" dirty="0" smtClean="0">
                <a:solidFill>
                  <a:schemeClr val="tx1"/>
                </a:solidFill>
              </a:rPr>
              <a:t>40%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9077498" y="2893119"/>
            <a:ext cx="224444" cy="2076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10099964" y="3391590"/>
            <a:ext cx="448887" cy="22444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40.00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572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퀴즈 만들기</a:t>
            </a: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818405"/>
            <a:ext cx="10515600" cy="2199518"/>
          </a:xfrm>
        </p:spPr>
      </p:pic>
      <p:sp>
        <p:nvSpPr>
          <p:cNvPr id="5" name="직사각형 4"/>
          <p:cNvSpPr/>
          <p:nvPr/>
        </p:nvSpPr>
        <p:spPr>
          <a:xfrm>
            <a:off x="10415847" y="4414055"/>
            <a:ext cx="615142" cy="2244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675121" y="5017923"/>
            <a:ext cx="4547062" cy="7647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추가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 클릭 후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err="1" smtClean="0">
                <a:solidFill>
                  <a:schemeClr val="tx1"/>
                </a:solidFill>
              </a:rPr>
              <a:t>신규문제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 클릭 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V="1">
            <a:off x="10349345" y="4721626"/>
            <a:ext cx="174568" cy="1662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10075026" y="3433350"/>
            <a:ext cx="448887" cy="22444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40.00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475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1.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퀴즈 만들기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914" y="1428877"/>
            <a:ext cx="4904171" cy="4351338"/>
          </a:xfrm>
        </p:spPr>
      </p:pic>
      <p:sp>
        <p:nvSpPr>
          <p:cNvPr id="5" name="직사각형 4"/>
          <p:cNvSpPr/>
          <p:nvPr/>
        </p:nvSpPr>
        <p:spPr>
          <a:xfrm>
            <a:off x="5519652" y="3072986"/>
            <a:ext cx="4123112" cy="124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원하는 유형의 문제 선택 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추가하기 클릭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643914" y="1845423"/>
            <a:ext cx="1684544" cy="33915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5444836" y="3604546"/>
            <a:ext cx="37407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5054306" y="5335592"/>
            <a:ext cx="1041693" cy="2521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961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2027671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유형별 문제 만들기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164676" y="3483033"/>
            <a:ext cx="3424844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선다형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039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2-1.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만들기 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선다형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en-US" altLang="ko-KR" sz="28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670" y="1607558"/>
            <a:ext cx="4904171" cy="4351338"/>
          </a:xfrm>
        </p:spPr>
      </p:pic>
      <p:sp>
        <p:nvSpPr>
          <p:cNvPr id="6" name="직사각형 5"/>
          <p:cNvSpPr/>
          <p:nvPr/>
        </p:nvSpPr>
        <p:spPr>
          <a:xfrm>
            <a:off x="4006735" y="3391590"/>
            <a:ext cx="241070" cy="2493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3602350" y="3183773"/>
            <a:ext cx="274320" cy="1330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1080655" y="2161306"/>
            <a:ext cx="2610196" cy="77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체크 후 추가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303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19" y="1728848"/>
            <a:ext cx="9543849" cy="4351338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2-1.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선다형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89764" y="1728617"/>
            <a:ext cx="6434742" cy="814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문제의 이름을 구분하기 쉽게 적어줍니다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US" altLang="ko-KR" sz="1100" dirty="0" smtClean="0">
                <a:solidFill>
                  <a:srgbClr val="FF0000"/>
                </a:solidFill>
              </a:rPr>
              <a:t>*</a:t>
            </a:r>
            <a:r>
              <a:rPr lang="ko-KR" altLang="en-US" sz="1100" dirty="0" smtClean="0">
                <a:solidFill>
                  <a:srgbClr val="FF0000"/>
                </a:solidFill>
              </a:rPr>
              <a:t>분류명은 자신이 알아보기 쉽게 분류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rgbClr val="FF0000"/>
                </a:solidFill>
              </a:rPr>
              <a:t>학생들이 보는 것이 아님 </a:t>
            </a:r>
            <a:r>
              <a:rPr lang="en-US" altLang="ko-KR" sz="1100" dirty="0">
                <a:solidFill>
                  <a:srgbClr val="FF0000"/>
                </a:solidFill>
              </a:rPr>
              <a:t>!</a:t>
            </a:r>
            <a:r>
              <a:rPr lang="ko-KR" altLang="en-US" sz="1100" dirty="0" smtClean="0">
                <a:solidFill>
                  <a:srgbClr val="FF0000"/>
                </a:solidFill>
              </a:rPr>
              <a:t>  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H="1">
            <a:off x="5791200" y="2543031"/>
            <a:ext cx="299258" cy="2529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757" y="5133106"/>
            <a:ext cx="4162599" cy="1101864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7664334" y="5141418"/>
            <a:ext cx="556953" cy="2701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/>
          <p:nvPr/>
        </p:nvCxnSpPr>
        <p:spPr>
          <a:xfrm>
            <a:off x="4129052" y="3846211"/>
            <a:ext cx="3535282" cy="11912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-353292" y="3846211"/>
            <a:ext cx="5382492" cy="5403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출제 할 문제내용입력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* </a:t>
            </a:r>
            <a:r>
              <a:rPr lang="ko-KR" altLang="en-US" sz="1200" dirty="0" smtClean="0">
                <a:solidFill>
                  <a:schemeClr val="tx1"/>
                </a:solidFill>
              </a:rPr>
              <a:t>예시처럼 문제가 표시됨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14" name="직선 화살표 연결선 13"/>
          <p:cNvCxnSpPr/>
          <p:nvPr/>
        </p:nvCxnSpPr>
        <p:spPr>
          <a:xfrm flipV="1">
            <a:off x="2667176" y="3399905"/>
            <a:ext cx="375282" cy="365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0191801" y="5143494"/>
            <a:ext cx="855814" cy="351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* </a:t>
            </a:r>
            <a:r>
              <a:rPr lang="ko-KR" altLang="en-US" sz="1200" dirty="0" smtClean="0">
                <a:solidFill>
                  <a:srgbClr val="FF0000"/>
                </a:solidFill>
              </a:rPr>
              <a:t>예시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03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371" y="1468175"/>
            <a:ext cx="6681650" cy="4351338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2-1.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선다형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468879" y="2310935"/>
            <a:ext cx="4222865" cy="814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849387" y="1825286"/>
            <a:ext cx="4912822" cy="814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* </a:t>
            </a:r>
            <a:r>
              <a:rPr lang="ko-KR" altLang="en-US" dirty="0" smtClean="0">
                <a:solidFill>
                  <a:srgbClr val="FF0000"/>
                </a:solidFill>
              </a:rPr>
              <a:t>정답인 보기의 성적을 </a:t>
            </a:r>
            <a:r>
              <a:rPr lang="en-US" altLang="ko-KR" dirty="0" smtClean="0">
                <a:solidFill>
                  <a:srgbClr val="FF0000"/>
                </a:solidFill>
              </a:rPr>
              <a:t>‘100%’</a:t>
            </a:r>
            <a:r>
              <a:rPr lang="ko-KR" altLang="en-US" dirty="0" smtClean="0">
                <a:solidFill>
                  <a:srgbClr val="FF0000"/>
                </a:solidFill>
              </a:rPr>
              <a:t>로 변경 필수 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 flipH="1" flipV="1">
            <a:off x="5816138" y="2168350"/>
            <a:ext cx="279862" cy="230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3865417" y="2035321"/>
            <a:ext cx="1878677" cy="2314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452" y="3125581"/>
            <a:ext cx="4129348" cy="1093063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7980218" y="3591094"/>
            <a:ext cx="457201" cy="482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532909" y="5819512"/>
            <a:ext cx="5660967" cy="7033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rgbClr val="FF0000"/>
                </a:solidFill>
              </a:rPr>
              <a:t>* ‘</a:t>
            </a:r>
            <a:r>
              <a:rPr lang="ko-KR" altLang="en-US" sz="1400" dirty="0" smtClean="0">
                <a:solidFill>
                  <a:srgbClr val="FF0000"/>
                </a:solidFill>
              </a:rPr>
              <a:t>보기 추가하기</a:t>
            </a:r>
            <a:r>
              <a:rPr lang="en-US" altLang="ko-KR" sz="1400" dirty="0" smtClean="0">
                <a:solidFill>
                  <a:srgbClr val="FF0000"/>
                </a:solidFill>
              </a:rPr>
              <a:t>’</a:t>
            </a:r>
            <a:r>
              <a:rPr lang="ko-KR" altLang="en-US" sz="1400" dirty="0" smtClean="0">
                <a:solidFill>
                  <a:srgbClr val="FF0000"/>
                </a:solidFill>
              </a:rPr>
              <a:t>를 클릭해 보기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추가가능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57941" y="3873728"/>
            <a:ext cx="3300153" cy="5818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* </a:t>
            </a:r>
            <a:r>
              <a:rPr lang="ko-KR" altLang="en-US" dirty="0" smtClean="0">
                <a:solidFill>
                  <a:srgbClr val="FF0000"/>
                </a:solidFill>
              </a:rPr>
              <a:t>정답이 아닌 보기의 성적은 </a:t>
            </a:r>
            <a:r>
              <a:rPr lang="en-US" altLang="ko-KR" dirty="0" smtClean="0">
                <a:solidFill>
                  <a:srgbClr val="FF0000"/>
                </a:solidFill>
              </a:rPr>
              <a:t>‘</a:t>
            </a:r>
            <a:r>
              <a:rPr lang="ko-KR" altLang="en-US" dirty="0" smtClean="0">
                <a:solidFill>
                  <a:srgbClr val="FF0000"/>
                </a:solidFill>
              </a:rPr>
              <a:t>없음</a:t>
            </a:r>
            <a:r>
              <a:rPr lang="en-US" altLang="ko-KR" dirty="0" smtClean="0">
                <a:solidFill>
                  <a:srgbClr val="FF0000"/>
                </a:solidFill>
              </a:rPr>
              <a:t>’</a:t>
            </a:r>
            <a:r>
              <a:rPr lang="ko-KR" altLang="en-US" dirty="0" smtClean="0">
                <a:solidFill>
                  <a:srgbClr val="FF0000"/>
                </a:solidFill>
              </a:rPr>
              <a:t> 으로 설정</a:t>
            </a:r>
            <a:endParaRPr lang="ko-KR" altLang="en-US" dirty="0">
              <a:solidFill>
                <a:srgbClr val="FF0000"/>
              </a:solidFill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 flipV="1">
            <a:off x="3359070" y="3742824"/>
            <a:ext cx="441489" cy="211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/>
          <p:nvPr/>
        </p:nvCxnSpPr>
        <p:spPr>
          <a:xfrm>
            <a:off x="3322320" y="4529549"/>
            <a:ext cx="401782" cy="4561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3885060" y="3556377"/>
            <a:ext cx="1878677" cy="2314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3865416" y="4994952"/>
            <a:ext cx="1878677" cy="2314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0497986" y="3125581"/>
            <a:ext cx="855814" cy="351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* </a:t>
            </a:r>
            <a:r>
              <a:rPr lang="ko-KR" altLang="en-US" sz="1200" dirty="0" smtClean="0">
                <a:solidFill>
                  <a:srgbClr val="FF0000"/>
                </a:solidFill>
              </a:rPr>
              <a:t>예시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09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2069234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유형별 문제 만들기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164676" y="3524596"/>
            <a:ext cx="3424844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 smtClean="0">
                <a:solidFill>
                  <a:schemeClr val="tx1"/>
                </a:solidFill>
              </a:rPr>
              <a:t>OX</a:t>
            </a:r>
            <a:r>
              <a:rPr lang="ko-KR" altLang="en-US" sz="2400" dirty="0" smtClean="0">
                <a:solidFill>
                  <a:schemeClr val="tx1"/>
                </a:solidFill>
              </a:rPr>
              <a:t>형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180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2-2.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 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(OX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형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670" y="1607558"/>
            <a:ext cx="4904171" cy="4351338"/>
          </a:xfrm>
        </p:spPr>
      </p:pic>
      <p:sp>
        <p:nvSpPr>
          <p:cNvPr id="6" name="직사각형 5"/>
          <p:cNvSpPr/>
          <p:nvPr/>
        </p:nvSpPr>
        <p:spPr>
          <a:xfrm>
            <a:off x="4023360" y="2297830"/>
            <a:ext cx="241070" cy="2493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3538535" y="2414207"/>
            <a:ext cx="274320" cy="83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897775" y="2161305"/>
            <a:ext cx="2610196" cy="77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체크 후 추가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793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186" y="1692011"/>
            <a:ext cx="5822914" cy="4351338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2-2.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 (OX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형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909455" y="5768422"/>
            <a:ext cx="1870364" cy="2679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719776" y="5666446"/>
            <a:ext cx="4172388" cy="4987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* </a:t>
            </a:r>
            <a:r>
              <a:rPr lang="ko-KR" altLang="en-US" dirty="0" smtClean="0">
                <a:solidFill>
                  <a:srgbClr val="FF0000"/>
                </a:solidFill>
              </a:rPr>
              <a:t>정답이 참인지 거짓인지 설정 확인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7211291" y="4186005"/>
            <a:ext cx="669174" cy="4073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직선 화살표 연결선 26"/>
          <p:cNvCxnSpPr/>
          <p:nvPr/>
        </p:nvCxnSpPr>
        <p:spPr>
          <a:xfrm flipH="1">
            <a:off x="4912822" y="1925446"/>
            <a:ext cx="975360" cy="1694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4064923" y="1294893"/>
            <a:ext cx="6434742" cy="814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문제의 이름을 구분하기 쉽게 적어줍니다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US" altLang="ko-KR" sz="1100" dirty="0" smtClean="0">
                <a:solidFill>
                  <a:srgbClr val="FF0000"/>
                </a:solidFill>
              </a:rPr>
              <a:t>*</a:t>
            </a:r>
            <a:r>
              <a:rPr lang="ko-KR" altLang="en-US" sz="1100" dirty="0" smtClean="0">
                <a:solidFill>
                  <a:srgbClr val="FF0000"/>
                </a:solidFill>
              </a:rPr>
              <a:t>분류명은 자신이 알아보기 쉽게 분류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rgbClr val="FF0000"/>
                </a:solidFill>
              </a:rPr>
              <a:t>학생들이 보는 것이 아님 </a:t>
            </a:r>
            <a:r>
              <a:rPr lang="en-US" altLang="ko-KR" sz="1100" dirty="0">
                <a:solidFill>
                  <a:srgbClr val="FF0000"/>
                </a:solidFill>
              </a:rPr>
              <a:t>!</a:t>
            </a:r>
            <a:r>
              <a:rPr lang="ko-KR" altLang="en-US" sz="1100" dirty="0" smtClean="0">
                <a:solidFill>
                  <a:srgbClr val="FF0000"/>
                </a:solidFill>
              </a:rPr>
              <a:t>  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499" y="3796350"/>
            <a:ext cx="4468956" cy="1002651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7541645" y="3888299"/>
            <a:ext cx="1246909" cy="1246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직선 화살표 연결선 22"/>
          <p:cNvCxnSpPr/>
          <p:nvPr/>
        </p:nvCxnSpPr>
        <p:spPr>
          <a:xfrm flipV="1">
            <a:off x="5029200" y="4799002"/>
            <a:ext cx="2253094" cy="84756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>
            <a:off x="4505498" y="2784764"/>
            <a:ext cx="2776796" cy="9228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7541645" y="4129957"/>
            <a:ext cx="816993" cy="5520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0416245" y="3775034"/>
            <a:ext cx="855814" cy="351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* </a:t>
            </a:r>
            <a:r>
              <a:rPr lang="ko-KR" altLang="en-US" sz="1200" dirty="0" smtClean="0">
                <a:solidFill>
                  <a:srgbClr val="FF0000"/>
                </a:solidFill>
              </a:rPr>
              <a:t>예시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43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1969482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유형별 문제 만들기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164676" y="3424844"/>
            <a:ext cx="3424844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주관식 단답형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683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2-3.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 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주관식 단답형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670" y="1607558"/>
            <a:ext cx="4904171" cy="4351338"/>
          </a:xfrm>
        </p:spPr>
      </p:pic>
      <p:sp>
        <p:nvSpPr>
          <p:cNvPr id="6" name="직사각형 5"/>
          <p:cNvSpPr/>
          <p:nvPr/>
        </p:nvSpPr>
        <p:spPr>
          <a:xfrm>
            <a:off x="4059548" y="4156361"/>
            <a:ext cx="163317" cy="2078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3450034" y="4049235"/>
            <a:ext cx="315631" cy="1071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731521" y="3516281"/>
            <a:ext cx="2610196" cy="77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체크 후 추가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879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208" y="1742495"/>
            <a:ext cx="8065584" cy="4351338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2-3.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 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주관식 단답형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530091" y="2014881"/>
            <a:ext cx="6434742" cy="814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문제의 이름을 구분하기 쉽게 적어줍니다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US" altLang="ko-KR" sz="1100" dirty="0" smtClean="0">
                <a:solidFill>
                  <a:srgbClr val="FF0000"/>
                </a:solidFill>
              </a:rPr>
              <a:t>*</a:t>
            </a:r>
            <a:r>
              <a:rPr lang="ko-KR" altLang="en-US" sz="1100" dirty="0" smtClean="0">
                <a:solidFill>
                  <a:srgbClr val="FF0000"/>
                </a:solidFill>
              </a:rPr>
              <a:t>분류명은 자신이 알아보기 쉽게 분류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rgbClr val="FF0000"/>
                </a:solidFill>
              </a:rPr>
              <a:t>학생들이 보는 것이 아님 </a:t>
            </a:r>
            <a:r>
              <a:rPr lang="en-US" altLang="ko-KR" sz="1100" dirty="0">
                <a:solidFill>
                  <a:srgbClr val="FF0000"/>
                </a:solidFill>
              </a:rPr>
              <a:t>!</a:t>
            </a:r>
            <a:r>
              <a:rPr lang="ko-KR" altLang="en-US" sz="1100" dirty="0" smtClean="0">
                <a:solidFill>
                  <a:srgbClr val="FF0000"/>
                </a:solidFill>
              </a:rPr>
              <a:t>  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568" y="4627839"/>
            <a:ext cx="5672597" cy="1138844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6966065" y="4701218"/>
            <a:ext cx="2194559" cy="2855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화살표 연결선 7"/>
          <p:cNvCxnSpPr/>
          <p:nvPr/>
        </p:nvCxnSpPr>
        <p:spPr>
          <a:xfrm flipH="1">
            <a:off x="5411586" y="2560317"/>
            <a:ext cx="640079" cy="2743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10775351" y="4668360"/>
            <a:ext cx="855814" cy="351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* </a:t>
            </a:r>
            <a:r>
              <a:rPr lang="ko-KR" altLang="en-US" sz="1200" dirty="0" smtClean="0">
                <a:solidFill>
                  <a:srgbClr val="FF0000"/>
                </a:solidFill>
              </a:rPr>
              <a:t>예시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>
            <a:off x="5012575" y="3690851"/>
            <a:ext cx="1953490" cy="847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12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2-3.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 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주관식 단답형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1" y="1700932"/>
            <a:ext cx="4802542" cy="4351338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136" y="1700932"/>
            <a:ext cx="4874356" cy="483676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281949" y="6159728"/>
            <a:ext cx="748146" cy="3779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122921" y="6151415"/>
            <a:ext cx="3057698" cy="3862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‘</a:t>
            </a:r>
            <a:r>
              <a:rPr lang="ko-KR" altLang="en-US" sz="1200" dirty="0" smtClean="0">
                <a:solidFill>
                  <a:schemeClr val="tx1"/>
                </a:solidFill>
              </a:rPr>
              <a:t>답란 추가</a:t>
            </a:r>
            <a:r>
              <a:rPr lang="en-US" altLang="ko-KR" sz="1200" dirty="0" smtClean="0">
                <a:solidFill>
                  <a:schemeClr val="tx1"/>
                </a:solidFill>
              </a:rPr>
              <a:t>’</a:t>
            </a:r>
            <a:r>
              <a:rPr lang="ko-KR" altLang="en-US" sz="1200" dirty="0" smtClean="0">
                <a:solidFill>
                  <a:schemeClr val="tx1"/>
                </a:solidFill>
              </a:rPr>
              <a:t>를 클릭해 답란 추가 가능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 flipH="1">
            <a:off x="8113222" y="6344555"/>
            <a:ext cx="232756" cy="313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803861" y="2190705"/>
            <a:ext cx="4912822" cy="814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* </a:t>
            </a:r>
            <a:r>
              <a:rPr lang="ko-KR" altLang="en-US" dirty="0" smtClean="0">
                <a:solidFill>
                  <a:srgbClr val="FF0000"/>
                </a:solidFill>
              </a:rPr>
              <a:t>정답인 답안의 성적을 </a:t>
            </a:r>
            <a:r>
              <a:rPr lang="en-US" altLang="ko-KR" dirty="0" smtClean="0">
                <a:solidFill>
                  <a:srgbClr val="FF0000"/>
                </a:solidFill>
              </a:rPr>
              <a:t>100%</a:t>
            </a:r>
            <a:r>
              <a:rPr lang="ko-KR" altLang="en-US" dirty="0" smtClean="0">
                <a:solidFill>
                  <a:srgbClr val="FF0000"/>
                </a:solidFill>
              </a:rPr>
              <a:t>로 변경 필수 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 flipH="1" flipV="1">
            <a:off x="4197927" y="2111430"/>
            <a:ext cx="62345" cy="2078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4229099" y="3467415"/>
            <a:ext cx="3258590" cy="4629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*</a:t>
            </a:r>
            <a:r>
              <a:rPr lang="ko-KR" altLang="en-US" sz="1200" dirty="0" smtClean="0">
                <a:solidFill>
                  <a:srgbClr val="FF0000"/>
                </a:solidFill>
              </a:rPr>
              <a:t>예시와 같이 답의 경우의 수가 </a:t>
            </a:r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r>
              <a:rPr lang="ko-KR" altLang="en-US" sz="1200" dirty="0" smtClean="0">
                <a:solidFill>
                  <a:srgbClr val="FF0000"/>
                </a:solidFill>
              </a:rPr>
              <a:t>개인 경우 </a:t>
            </a:r>
            <a:endParaRPr lang="en-US" altLang="ko-KR" sz="12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rgbClr val="FF0000"/>
                </a:solidFill>
              </a:rPr>
              <a:t>답안을 </a:t>
            </a:r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r>
              <a:rPr lang="ko-KR" altLang="en-US" sz="1200" dirty="0" smtClean="0">
                <a:solidFill>
                  <a:srgbClr val="FF0000"/>
                </a:solidFill>
              </a:rPr>
              <a:t>개 설정하여 성적을 </a:t>
            </a:r>
            <a:r>
              <a:rPr lang="en-US" altLang="ko-KR" sz="1200" dirty="0" smtClean="0">
                <a:solidFill>
                  <a:srgbClr val="FF0000"/>
                </a:solidFill>
              </a:rPr>
              <a:t>100%</a:t>
            </a:r>
            <a:r>
              <a:rPr lang="ko-KR" altLang="en-US" sz="1200" dirty="0" smtClean="0">
                <a:solidFill>
                  <a:srgbClr val="FF0000"/>
                </a:solidFill>
              </a:rPr>
              <a:t>로 설정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 flipH="1" flipV="1">
            <a:off x="3934691" y="3247429"/>
            <a:ext cx="232756" cy="184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V="1">
            <a:off x="7531331" y="3236382"/>
            <a:ext cx="191193" cy="1834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>
            <a:off x="7531331" y="3951170"/>
            <a:ext cx="234835" cy="168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 flipH="1">
            <a:off x="3934691" y="3951170"/>
            <a:ext cx="232756" cy="168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545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1902980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유형별 문제 만들기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164676" y="3358342"/>
            <a:ext cx="3424844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빈칸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채우기형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7486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2-4.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 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빈칸 </a:t>
            </a:r>
            <a:r>
              <a:rPr lang="ko-KR" altLang="en-US" sz="2800" b="1" dirty="0" err="1" smtClean="0">
                <a:latin typeface="새굴림" panose="02030600000101010101" pitchFamily="18" charset="-127"/>
                <a:ea typeface="새굴림" panose="02030600000101010101" pitchFamily="18" charset="-127"/>
              </a:rPr>
              <a:t>채우기형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45" y="1607558"/>
            <a:ext cx="4904171" cy="4351338"/>
          </a:xfrm>
        </p:spPr>
      </p:pic>
      <p:sp>
        <p:nvSpPr>
          <p:cNvPr id="6" name="직사각형 5"/>
          <p:cNvSpPr/>
          <p:nvPr/>
        </p:nvSpPr>
        <p:spPr>
          <a:xfrm>
            <a:off x="4026298" y="2693321"/>
            <a:ext cx="188255" cy="2393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3504194" y="2828396"/>
            <a:ext cx="289350" cy="6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764772" y="2442489"/>
            <a:ext cx="2610196" cy="77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체크 후 추가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7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/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2-4.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유형별 문제 만들기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 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빈칸 </a:t>
            </a:r>
            <a:r>
              <a:rPr lang="ko-KR" altLang="en-US" sz="2800" b="1" dirty="0" err="1" smtClean="0">
                <a:latin typeface="새굴림" panose="02030600000101010101" pitchFamily="18" charset="-127"/>
                <a:ea typeface="새굴림" panose="02030600000101010101" pitchFamily="18" charset="-127"/>
              </a:rPr>
              <a:t>채우기형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84" y="1742495"/>
            <a:ext cx="10053632" cy="4351338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583" y="4520083"/>
            <a:ext cx="5738467" cy="111398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463589" y="1532743"/>
            <a:ext cx="6434742" cy="814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문제의 이름을 구분하기 쉽게 적어줍니다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US" altLang="ko-KR" sz="1100" dirty="0" smtClean="0">
                <a:solidFill>
                  <a:srgbClr val="FF0000"/>
                </a:solidFill>
              </a:rPr>
              <a:t>*</a:t>
            </a:r>
            <a:r>
              <a:rPr lang="ko-KR" altLang="en-US" sz="1100" dirty="0" smtClean="0">
                <a:solidFill>
                  <a:srgbClr val="FF0000"/>
                </a:solidFill>
              </a:rPr>
              <a:t>분류명은 자신이 알아보기 쉽게 분류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rgbClr val="FF0000"/>
                </a:solidFill>
              </a:rPr>
              <a:t>학생들이 보는 것이 아님 </a:t>
            </a:r>
            <a:r>
              <a:rPr lang="en-US" altLang="ko-KR" sz="1100" dirty="0">
                <a:solidFill>
                  <a:srgbClr val="FF0000"/>
                </a:solidFill>
              </a:rPr>
              <a:t>!</a:t>
            </a:r>
            <a:r>
              <a:rPr lang="ko-KR" altLang="en-US" sz="1100" dirty="0" smtClean="0">
                <a:solidFill>
                  <a:srgbClr val="FF0000"/>
                </a:solidFill>
              </a:rPr>
              <a:t>  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cxnSp>
        <p:nvCxnSpPr>
          <p:cNvPr id="9" name="직선 화살표 연결선 8"/>
          <p:cNvCxnSpPr/>
          <p:nvPr/>
        </p:nvCxnSpPr>
        <p:spPr>
          <a:xfrm flipH="1">
            <a:off x="5394960" y="2069866"/>
            <a:ext cx="440575" cy="2992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/>
        </p:nvSpPr>
        <p:spPr>
          <a:xfrm>
            <a:off x="838200" y="3737286"/>
            <a:ext cx="5594465" cy="631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rgbClr val="FF0000"/>
                </a:solidFill>
              </a:rPr>
              <a:t>* </a:t>
            </a:r>
            <a:r>
              <a:rPr lang="ko-KR" altLang="en-US" sz="1400" u="sng" dirty="0" smtClean="0">
                <a:solidFill>
                  <a:srgbClr val="FF0000"/>
                </a:solidFill>
              </a:rPr>
              <a:t>빈칸</a:t>
            </a:r>
            <a:r>
              <a:rPr lang="ko-KR" altLang="en-US" sz="1400" dirty="0" smtClean="0">
                <a:solidFill>
                  <a:schemeClr val="tx1"/>
                </a:solidFill>
              </a:rPr>
              <a:t>이 들어갈 자리에 </a:t>
            </a:r>
            <a:r>
              <a:rPr lang="en-US" altLang="ko-KR" sz="1400" dirty="0">
                <a:solidFill>
                  <a:schemeClr val="tx1"/>
                </a:solidFill>
              </a:rPr>
              <a:t>{1:SHORTANSWER</a:t>
            </a:r>
            <a:r>
              <a:rPr lang="en-US" altLang="ko-KR" sz="1400" dirty="0" smtClean="0">
                <a:solidFill>
                  <a:schemeClr val="tx1"/>
                </a:solidFill>
              </a:rPr>
              <a:t>:=</a:t>
            </a:r>
            <a:r>
              <a:rPr lang="ko-KR" altLang="en-US" sz="1400" dirty="0" smtClean="0">
                <a:solidFill>
                  <a:srgbClr val="FF0000"/>
                </a:solidFill>
              </a:rPr>
              <a:t>정답</a:t>
            </a:r>
            <a:r>
              <a:rPr lang="en-US" altLang="ko-KR" sz="1400" dirty="0" smtClean="0">
                <a:solidFill>
                  <a:schemeClr val="tx1"/>
                </a:solidFill>
              </a:rPr>
              <a:t>} </a:t>
            </a:r>
            <a:r>
              <a:rPr lang="ko-KR" altLang="en-US" sz="1400" dirty="0" smtClean="0">
                <a:solidFill>
                  <a:schemeClr val="tx1"/>
                </a:solidFill>
              </a:rPr>
              <a:t>수식 입력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13" name="직선 화살표 연결선 12"/>
          <p:cNvCxnSpPr/>
          <p:nvPr/>
        </p:nvCxnSpPr>
        <p:spPr>
          <a:xfrm flipV="1">
            <a:off x="3948545" y="3657032"/>
            <a:ext cx="149629" cy="2244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10718188" y="4498853"/>
            <a:ext cx="855814" cy="351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* </a:t>
            </a:r>
            <a:r>
              <a:rPr lang="ko-KR" altLang="en-US" sz="1200" dirty="0" smtClean="0">
                <a:solidFill>
                  <a:srgbClr val="FF0000"/>
                </a:solidFill>
              </a:rPr>
              <a:t>예시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18" name="직선 연결선 17"/>
          <p:cNvCxnSpPr/>
          <p:nvPr/>
        </p:nvCxnSpPr>
        <p:spPr>
          <a:xfrm flipH="1">
            <a:off x="1571104" y="4190739"/>
            <a:ext cx="16626" cy="155271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V="1">
            <a:off x="1571105" y="5701533"/>
            <a:ext cx="6567055" cy="3568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8138160" y="5020162"/>
            <a:ext cx="0" cy="6813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0685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2326929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 smtClean="0"/>
              <a:t>3. </a:t>
            </a:r>
            <a:r>
              <a:rPr lang="ko-KR" altLang="en-US" dirty="0" smtClean="0"/>
              <a:t>미디어 파일 첨부 방법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52457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3.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미디어 파일 첨부 방법</a:t>
            </a:r>
          </a:p>
        </p:txBody>
      </p:sp>
      <p:pic>
        <p:nvPicPr>
          <p:cNvPr id="4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075" y="1775746"/>
            <a:ext cx="9543849" cy="4351338"/>
          </a:xfrm>
        </p:spPr>
      </p:pic>
      <p:sp>
        <p:nvSpPr>
          <p:cNvPr id="5" name="직사각형 4"/>
          <p:cNvSpPr/>
          <p:nvPr/>
        </p:nvSpPr>
        <p:spPr>
          <a:xfrm>
            <a:off x="6932815" y="3215118"/>
            <a:ext cx="282632" cy="2177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823064" y="2599311"/>
            <a:ext cx="1529541" cy="3807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solidFill>
                  <a:srgbClr val="FF0000"/>
                </a:solidFill>
              </a:rPr>
              <a:t>이미지</a:t>
            </a:r>
            <a:r>
              <a:rPr lang="en-US" altLang="ko-KR" sz="1200" dirty="0" smtClean="0">
                <a:solidFill>
                  <a:srgbClr val="FF0000"/>
                </a:solidFill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</a:rPr>
              <a:t>사진</a:t>
            </a:r>
            <a:r>
              <a:rPr lang="en-US" altLang="ko-KR" sz="1200" dirty="0" smtClean="0">
                <a:solidFill>
                  <a:srgbClr val="FF0000"/>
                </a:solidFill>
              </a:rPr>
              <a:t>)</a:t>
            </a:r>
            <a:r>
              <a:rPr lang="ko-KR" altLang="en-US" sz="1200" dirty="0" smtClean="0">
                <a:solidFill>
                  <a:srgbClr val="FF0000"/>
                </a:solidFill>
              </a:rPr>
              <a:t> 첨부 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6783185" y="2901139"/>
            <a:ext cx="149630" cy="157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7215447" y="3215118"/>
            <a:ext cx="263235" cy="2161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450281" y="2619615"/>
            <a:ext cx="1876599" cy="3807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rgbClr val="FF0000"/>
                </a:solidFill>
              </a:rPr>
              <a:t>영상 및 음성파일 첨부 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 flipH="1">
            <a:off x="7457595" y="2980110"/>
            <a:ext cx="163828" cy="1509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461" y="3816913"/>
            <a:ext cx="3069755" cy="2594812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071" y="3767203"/>
            <a:ext cx="3179617" cy="2694233"/>
          </a:xfrm>
          <a:prstGeom prst="rect">
            <a:avLst/>
          </a:prstGeom>
        </p:spPr>
      </p:pic>
      <p:cxnSp>
        <p:nvCxnSpPr>
          <p:cNvPr id="22" name="직선 화살표 연결선 21"/>
          <p:cNvCxnSpPr/>
          <p:nvPr/>
        </p:nvCxnSpPr>
        <p:spPr>
          <a:xfrm flipH="1">
            <a:off x="6708371" y="3532272"/>
            <a:ext cx="224444" cy="2349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>
            <a:off x="7450281" y="3599437"/>
            <a:ext cx="194947" cy="1581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3976254" y="4572864"/>
            <a:ext cx="554181" cy="2177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8111489" y="4734053"/>
            <a:ext cx="558686" cy="2578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5745481" y="5653465"/>
            <a:ext cx="2150224" cy="469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* </a:t>
            </a:r>
            <a:r>
              <a:rPr lang="ko-KR" altLang="en-US" sz="1200" dirty="0" smtClean="0">
                <a:solidFill>
                  <a:srgbClr val="FF0000"/>
                </a:solidFill>
              </a:rPr>
              <a:t>불러오기 클릭 후 </a:t>
            </a:r>
            <a:endParaRPr lang="en-US" altLang="ko-KR" sz="12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rgbClr val="FF0000"/>
                </a:solidFill>
              </a:rPr>
              <a:t>첨부하고자 하는 파일 첨부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7196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3.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미디어 파일 첨부 방법</a:t>
            </a: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174" y="1825625"/>
            <a:ext cx="6793652" cy="4351338"/>
          </a:xfrm>
        </p:spPr>
      </p:pic>
      <p:sp>
        <p:nvSpPr>
          <p:cNvPr id="10" name="직사각형 9"/>
          <p:cNvSpPr/>
          <p:nvPr/>
        </p:nvSpPr>
        <p:spPr>
          <a:xfrm>
            <a:off x="3973484" y="4522123"/>
            <a:ext cx="6417426" cy="9975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이곳에 파일을 끌어 놓거나 파일 선택을 눌러 파일을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옮긴 후 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‘</a:t>
            </a:r>
            <a:r>
              <a:rPr lang="ko-KR" altLang="en-US" sz="1400" dirty="0" smtClean="0">
                <a:solidFill>
                  <a:schemeClr val="tx1"/>
                </a:solidFill>
              </a:rPr>
              <a:t>파일 업로드</a:t>
            </a:r>
            <a:r>
              <a:rPr lang="en-US" altLang="ko-KR" sz="1400" dirty="0" smtClean="0">
                <a:solidFill>
                  <a:schemeClr val="tx1"/>
                </a:solidFill>
              </a:rPr>
              <a:t>’</a:t>
            </a:r>
            <a:r>
              <a:rPr lang="ko-KR" altLang="en-US" sz="1400" dirty="0" smtClean="0">
                <a:solidFill>
                  <a:schemeClr val="tx1"/>
                </a:solidFill>
              </a:rPr>
              <a:t> 클릭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926975" y="4206240"/>
            <a:ext cx="972589" cy="3241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28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237680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ko-KR" sz="3200" dirty="0"/>
              <a:t>4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만든 퀴즈를 다른 분반으로 복사하는 방법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7006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81996"/>
            <a:ext cx="10018222" cy="998162"/>
          </a:xfrm>
        </p:spPr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4.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문제 저장소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223" y="1421820"/>
            <a:ext cx="9271553" cy="4672013"/>
          </a:xfrm>
        </p:spPr>
      </p:pic>
      <p:sp>
        <p:nvSpPr>
          <p:cNvPr id="6" name="직사각형 5"/>
          <p:cNvSpPr/>
          <p:nvPr/>
        </p:nvSpPr>
        <p:spPr>
          <a:xfrm>
            <a:off x="1820487" y="4281052"/>
            <a:ext cx="540328" cy="1662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화살표 연결선 7"/>
          <p:cNvCxnSpPr/>
          <p:nvPr/>
        </p:nvCxnSpPr>
        <p:spPr>
          <a:xfrm flipH="1" flipV="1">
            <a:off x="2435630" y="4364179"/>
            <a:ext cx="556952" cy="831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3067397" y="4364179"/>
            <a:ext cx="3441468" cy="3325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기타관리의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문제은행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클릭</a:t>
            </a:r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172989" y="2818012"/>
            <a:ext cx="5627716" cy="72320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만든 퀴즈는 해당 과목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문제 은행</a:t>
            </a:r>
            <a:r>
              <a:rPr lang="en-US" altLang="ko-KR" dirty="0" smtClean="0">
                <a:solidFill>
                  <a:schemeClr val="tx1"/>
                </a:solidFill>
              </a:rPr>
              <a:t>’ </a:t>
            </a:r>
            <a:r>
              <a:rPr lang="ko-KR" altLang="en-US" dirty="0" smtClean="0">
                <a:solidFill>
                  <a:schemeClr val="tx1"/>
                </a:solidFill>
              </a:rPr>
              <a:t>에 저장됨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* </a:t>
            </a:r>
            <a:r>
              <a:rPr lang="ko-KR" altLang="en-US" dirty="0" smtClean="0">
                <a:solidFill>
                  <a:srgbClr val="FF0000"/>
                </a:solidFill>
              </a:rPr>
              <a:t>파일로 추출하여 다른 수업에도 사용가능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08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9055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4.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은행 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문제 저장소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H="1">
            <a:off x="3948545" y="3765660"/>
            <a:ext cx="2576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662" y="1651052"/>
            <a:ext cx="8702676" cy="4351338"/>
          </a:xfrm>
        </p:spPr>
      </p:pic>
      <p:sp>
        <p:nvSpPr>
          <p:cNvPr id="7" name="직사각형 6"/>
          <p:cNvSpPr/>
          <p:nvPr/>
        </p:nvSpPr>
        <p:spPr>
          <a:xfrm>
            <a:off x="3275215" y="3765660"/>
            <a:ext cx="7115694" cy="19950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524106" y="3630723"/>
            <a:ext cx="4829694" cy="698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* </a:t>
            </a:r>
            <a:r>
              <a:rPr lang="ko-KR" altLang="en-US" dirty="0" smtClean="0">
                <a:solidFill>
                  <a:schemeClr val="tx1"/>
                </a:solidFill>
              </a:rPr>
              <a:t>만든 문제 확인 가능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10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1969482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 smtClean="0"/>
              <a:t>4. </a:t>
            </a:r>
            <a:r>
              <a:rPr lang="ko-KR" altLang="en-US" dirty="0" smtClean="0"/>
              <a:t>문제 은행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164676" y="3424844"/>
            <a:ext cx="3424844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내보내기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8143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4-1.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내보내기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dirty="0"/>
          </a:p>
        </p:txBody>
      </p:sp>
      <p:pic>
        <p:nvPicPr>
          <p:cNvPr id="4" name="내용 개체 틀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417" y="1825625"/>
            <a:ext cx="9121165" cy="4351338"/>
          </a:xfrm>
        </p:spPr>
      </p:pic>
      <p:sp>
        <p:nvSpPr>
          <p:cNvPr id="5" name="직사각형 4"/>
          <p:cNvSpPr/>
          <p:nvPr/>
        </p:nvSpPr>
        <p:spPr>
          <a:xfrm>
            <a:off x="2635135" y="3399905"/>
            <a:ext cx="1911927" cy="5652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995950" y="3180902"/>
            <a:ext cx="3782291" cy="709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>
                <a:solidFill>
                  <a:schemeClr val="tx1"/>
                </a:solidFill>
              </a:rPr>
              <a:t>문제가 생성되어 있는 </a:t>
            </a:r>
            <a:r>
              <a:rPr lang="ko-KR" altLang="en-US" dirty="0" smtClean="0">
                <a:solidFill>
                  <a:schemeClr val="tx1"/>
                </a:solidFill>
              </a:rPr>
              <a:t>강좌 클릭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H="1">
            <a:off x="4705004" y="3646567"/>
            <a:ext cx="349135" cy="581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790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9886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4-1.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내보내기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" y="1524428"/>
            <a:ext cx="9432088" cy="4762738"/>
          </a:xfrm>
        </p:spPr>
      </p:pic>
      <p:sp>
        <p:nvSpPr>
          <p:cNvPr id="8" name="직사각형 7"/>
          <p:cNvSpPr/>
          <p:nvPr/>
        </p:nvSpPr>
        <p:spPr>
          <a:xfrm>
            <a:off x="2136371" y="5835529"/>
            <a:ext cx="789709" cy="2161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740727" y="5710837"/>
            <a:ext cx="5120640" cy="465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‘</a:t>
            </a:r>
            <a:r>
              <a:rPr lang="ko-KR" altLang="en-US" dirty="0" smtClean="0"/>
              <a:t>고급 강좌 관리</a:t>
            </a:r>
            <a:r>
              <a:rPr lang="en-US" altLang="ko-KR" dirty="0" smtClean="0"/>
              <a:t>＇</a:t>
            </a:r>
            <a:r>
              <a:rPr lang="ko-KR" altLang="en-US" dirty="0" smtClean="0"/>
              <a:t> 클릭 </a:t>
            </a:r>
            <a:endParaRPr lang="ko-KR" altLang="en-US" dirty="0"/>
          </a:p>
        </p:txBody>
      </p:sp>
      <p:cxnSp>
        <p:nvCxnSpPr>
          <p:cNvPr id="11" name="직선 화살표 연결선 10"/>
          <p:cNvCxnSpPr/>
          <p:nvPr/>
        </p:nvCxnSpPr>
        <p:spPr>
          <a:xfrm flipH="1">
            <a:off x="3192087" y="5943594"/>
            <a:ext cx="2826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02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9055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4-1.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내보내기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71" y="1432987"/>
            <a:ext cx="1816874" cy="4351338"/>
          </a:xfrm>
        </p:spPr>
      </p:pic>
      <p:sp>
        <p:nvSpPr>
          <p:cNvPr id="5" name="직사각형 4"/>
          <p:cNvSpPr/>
          <p:nvPr/>
        </p:nvSpPr>
        <p:spPr>
          <a:xfrm>
            <a:off x="2227811" y="4987630"/>
            <a:ext cx="739833" cy="2493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3042458" y="5112321"/>
            <a:ext cx="3376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603" y="1432987"/>
            <a:ext cx="5627668" cy="4342198"/>
          </a:xfrm>
          <a:prstGeom prst="rect">
            <a:avLst/>
          </a:prstGeom>
        </p:spPr>
      </p:pic>
      <p:sp>
        <p:nvSpPr>
          <p:cNvPr id="12" name="타원 11"/>
          <p:cNvSpPr/>
          <p:nvPr/>
        </p:nvSpPr>
        <p:spPr>
          <a:xfrm>
            <a:off x="1660504" y="1281694"/>
            <a:ext cx="270934" cy="2576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3264491" y="4737324"/>
            <a:ext cx="1341909" cy="7499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‘</a:t>
            </a:r>
            <a:r>
              <a:rPr lang="ko-KR" altLang="en-US" sz="1200" dirty="0" smtClean="0">
                <a:solidFill>
                  <a:schemeClr val="tx1"/>
                </a:solidFill>
              </a:rPr>
              <a:t>내보내기</a:t>
            </a:r>
            <a:r>
              <a:rPr lang="en-US" altLang="ko-KR" sz="1200" dirty="0" smtClean="0">
                <a:solidFill>
                  <a:schemeClr val="tx1"/>
                </a:solidFill>
              </a:rPr>
              <a:t>’</a:t>
            </a:r>
            <a:r>
              <a:rPr lang="ko-KR" altLang="en-US" sz="1200" dirty="0" smtClean="0">
                <a:solidFill>
                  <a:schemeClr val="tx1"/>
                </a:solidFill>
              </a:rPr>
              <a:t> 클릭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128933" y="2018294"/>
            <a:ext cx="1964267" cy="431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305801" y="1539373"/>
            <a:ext cx="2489200" cy="446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‘Gift </a:t>
            </a:r>
            <a:r>
              <a:rPr lang="ko-KR" altLang="en-US" dirty="0" smtClean="0">
                <a:solidFill>
                  <a:schemeClr val="tx1"/>
                </a:solidFill>
              </a:rPr>
              <a:t>형식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 체크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993467" y="1806628"/>
            <a:ext cx="310636" cy="2852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7609170" y="5290185"/>
            <a:ext cx="1653363" cy="431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7433733" y="5112321"/>
            <a:ext cx="310904" cy="337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7668437" y="5807946"/>
            <a:ext cx="3820830" cy="6312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파일로 문제 내보내기</a:t>
            </a:r>
            <a:r>
              <a:rPr lang="en-US" altLang="ko-KR" dirty="0" smtClean="0">
                <a:solidFill>
                  <a:schemeClr val="tx1"/>
                </a:solidFill>
              </a:rPr>
              <a:t>‘ </a:t>
            </a:r>
            <a:r>
              <a:rPr lang="ko-KR" altLang="en-US" dirty="0" smtClean="0">
                <a:solidFill>
                  <a:schemeClr val="tx1"/>
                </a:solidFill>
              </a:rPr>
              <a:t>클릭하면  </a:t>
            </a:r>
            <a:r>
              <a:rPr lang="en-US" altLang="ko-KR" dirty="0" smtClean="0">
                <a:solidFill>
                  <a:schemeClr val="tx1"/>
                </a:solidFill>
              </a:rPr>
              <a:t>‘txt’ </a:t>
            </a:r>
            <a:r>
              <a:rPr lang="ko-KR" altLang="en-US" dirty="0" smtClean="0">
                <a:solidFill>
                  <a:schemeClr val="tx1"/>
                </a:solidFill>
              </a:rPr>
              <a:t>형식의 파일이 </a:t>
            </a:r>
            <a:r>
              <a:rPr lang="ko-KR" altLang="en-US" dirty="0" err="1" smtClean="0">
                <a:solidFill>
                  <a:schemeClr val="tx1"/>
                </a:solidFill>
              </a:rPr>
              <a:t>다운로드됨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63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9055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4-1.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내보내기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  -  Chrome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803862" y="5586153"/>
            <a:ext cx="1163782" cy="39901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/>
          <p:nvPr/>
        </p:nvCxnSpPr>
        <p:spPr>
          <a:xfrm flipH="1">
            <a:off x="2967645" y="5029200"/>
            <a:ext cx="457199" cy="39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2"/>
          <a:srcRect l="49945" t="45000" r="6795" b="3178"/>
          <a:stretch/>
        </p:blipFill>
        <p:spPr>
          <a:xfrm>
            <a:off x="936548" y="1677998"/>
            <a:ext cx="10318904" cy="4307166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972589" y="4530436"/>
            <a:ext cx="2884516" cy="13965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직선 화살표 연결선 24"/>
          <p:cNvCxnSpPr/>
          <p:nvPr/>
        </p:nvCxnSpPr>
        <p:spPr>
          <a:xfrm flipH="1">
            <a:off x="3998422" y="4131425"/>
            <a:ext cx="448887" cy="39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2862369" y="2743200"/>
            <a:ext cx="5785658" cy="1729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‘Chrome’ </a:t>
            </a:r>
            <a:r>
              <a:rPr lang="ko-KR" altLang="en-US" dirty="0" smtClean="0">
                <a:solidFill>
                  <a:schemeClr val="tx1"/>
                </a:solidFill>
              </a:rPr>
              <a:t>을 사용할 경우 해당 </a:t>
            </a:r>
            <a:r>
              <a:rPr lang="en-US" altLang="ko-KR" dirty="0" smtClean="0">
                <a:solidFill>
                  <a:schemeClr val="tx1"/>
                </a:solidFill>
              </a:rPr>
              <a:t>txt </a:t>
            </a:r>
            <a:r>
              <a:rPr lang="ko-KR" altLang="en-US" dirty="0" smtClean="0">
                <a:solidFill>
                  <a:schemeClr val="tx1"/>
                </a:solidFill>
              </a:rPr>
              <a:t>파일의 경로를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사진에 있는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폴더 열기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를 클릭하여 확인가능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878" y="405456"/>
            <a:ext cx="759836" cy="759836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110048" y="5069377"/>
            <a:ext cx="1086196" cy="3186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090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56" y="1336471"/>
            <a:ext cx="9917084" cy="495595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9055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4-1.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내보내기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 – Internet Explorer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423265" y="6080605"/>
            <a:ext cx="681644" cy="1870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3519053" y="5798127"/>
            <a:ext cx="5020889" cy="5233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직선 화살표 연결선 24"/>
          <p:cNvCxnSpPr/>
          <p:nvPr/>
        </p:nvCxnSpPr>
        <p:spPr>
          <a:xfrm>
            <a:off x="7764087" y="5428211"/>
            <a:ext cx="0" cy="2477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4758902" y="3823062"/>
            <a:ext cx="5785658" cy="1729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‘Internet Explorer’ </a:t>
            </a:r>
            <a:r>
              <a:rPr lang="ko-KR" altLang="en-US" dirty="0" smtClean="0">
                <a:solidFill>
                  <a:schemeClr val="tx1"/>
                </a:solidFill>
              </a:rPr>
              <a:t>을 사용할 경우 해당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txt </a:t>
            </a:r>
            <a:r>
              <a:rPr lang="ko-KR" altLang="en-US" dirty="0" smtClean="0">
                <a:solidFill>
                  <a:schemeClr val="tx1"/>
                </a:solidFill>
              </a:rPr>
              <a:t>파일의 저장 경로를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확인 가능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357" y="291825"/>
            <a:ext cx="1740191" cy="98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27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880" y="2277050"/>
            <a:ext cx="10515600" cy="1325563"/>
          </a:xfrm>
        </p:spPr>
        <p:txBody>
          <a:bodyPr/>
          <a:lstStyle/>
          <a:p>
            <a:pPr algn="ctr"/>
            <a:r>
              <a:rPr lang="en-US" altLang="ko-KR" dirty="0" smtClean="0"/>
              <a:t>4. </a:t>
            </a:r>
            <a:r>
              <a:rPr lang="ko-KR" altLang="en-US" dirty="0" smtClean="0"/>
              <a:t>문제 은행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164676" y="3732412"/>
            <a:ext cx="3424844" cy="67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가져오기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617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4-2.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가져오기</a:t>
            </a:r>
            <a:r>
              <a:rPr lang="en-US" altLang="ko-KR" sz="2800" b="1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dirty="0"/>
          </a:p>
        </p:txBody>
      </p:sp>
      <p:pic>
        <p:nvPicPr>
          <p:cNvPr id="4" name="내용 개체 틀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417" y="1825625"/>
            <a:ext cx="9121165" cy="4351338"/>
          </a:xfrm>
        </p:spPr>
      </p:pic>
      <p:sp>
        <p:nvSpPr>
          <p:cNvPr id="5" name="직사각형 4"/>
          <p:cNvSpPr/>
          <p:nvPr/>
        </p:nvSpPr>
        <p:spPr>
          <a:xfrm>
            <a:off x="2635135" y="3817475"/>
            <a:ext cx="1911927" cy="5652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547062" y="3745381"/>
            <a:ext cx="3782291" cy="709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문제를 가져올 강좌 클릭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H="1">
            <a:off x="4655127" y="4100108"/>
            <a:ext cx="349135" cy="581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234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9886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4-2.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가져오기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" y="1524428"/>
            <a:ext cx="9432088" cy="4762738"/>
          </a:xfrm>
        </p:spPr>
      </p:pic>
      <p:sp>
        <p:nvSpPr>
          <p:cNvPr id="8" name="직사각형 7"/>
          <p:cNvSpPr/>
          <p:nvPr/>
        </p:nvSpPr>
        <p:spPr>
          <a:xfrm>
            <a:off x="2136371" y="5835529"/>
            <a:ext cx="789709" cy="2161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740727" y="5710837"/>
            <a:ext cx="5120640" cy="465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‘</a:t>
            </a:r>
            <a:r>
              <a:rPr lang="ko-KR" altLang="en-US" dirty="0" smtClean="0"/>
              <a:t>고급 강좌 관리</a:t>
            </a:r>
            <a:r>
              <a:rPr lang="en-US" altLang="ko-KR" dirty="0" smtClean="0"/>
              <a:t>＇</a:t>
            </a:r>
            <a:r>
              <a:rPr lang="ko-KR" altLang="en-US" dirty="0" smtClean="0"/>
              <a:t> 클릭 </a:t>
            </a:r>
            <a:endParaRPr lang="ko-KR" altLang="en-US" dirty="0"/>
          </a:p>
        </p:txBody>
      </p:sp>
      <p:cxnSp>
        <p:nvCxnSpPr>
          <p:cNvPr id="11" name="직선 화살표 연결선 10"/>
          <p:cNvCxnSpPr/>
          <p:nvPr/>
        </p:nvCxnSpPr>
        <p:spPr>
          <a:xfrm flipH="1">
            <a:off x="3192087" y="5943594"/>
            <a:ext cx="2826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00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82486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4-2. 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문제 은행 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(</a:t>
            </a:r>
            <a:r>
              <a:rPr lang="ko-KR" altLang="en-US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가져오기</a:t>
            </a:r>
            <a:r>
              <a:rPr lang="en-US" altLang="ko-KR" sz="2800" b="1" dirty="0">
                <a:latin typeface="새굴림" panose="02030600000101010101" pitchFamily="18" charset="-127"/>
                <a:ea typeface="새굴림" panose="02030600000101010101" pitchFamily="18" charset="-127"/>
              </a:rPr>
              <a:t>)</a:t>
            </a:r>
            <a:endParaRPr lang="ko-KR" altLang="en-US" sz="2800" b="1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697" y="1408049"/>
            <a:ext cx="1816874" cy="4351338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002" y="1408049"/>
            <a:ext cx="5489019" cy="4326466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676544" y="4727164"/>
            <a:ext cx="739833" cy="2493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47506" y="4476858"/>
            <a:ext cx="1341909" cy="7499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‘</a:t>
            </a:r>
            <a:r>
              <a:rPr lang="ko-KR" altLang="en-US" sz="1200" dirty="0" smtClean="0">
                <a:solidFill>
                  <a:schemeClr val="tx1"/>
                </a:solidFill>
              </a:rPr>
              <a:t>가져오기</a:t>
            </a:r>
            <a:r>
              <a:rPr lang="en-US" altLang="ko-KR" sz="1200" dirty="0" smtClean="0">
                <a:solidFill>
                  <a:schemeClr val="tx1"/>
                </a:solidFill>
              </a:rPr>
              <a:t>’</a:t>
            </a:r>
            <a:r>
              <a:rPr lang="ko-KR" altLang="en-US" sz="1200" dirty="0" smtClean="0">
                <a:solidFill>
                  <a:schemeClr val="tx1"/>
                </a:solidFill>
              </a:rPr>
              <a:t> 클릭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/>
          <p:nvPr/>
        </p:nvCxnSpPr>
        <p:spPr>
          <a:xfrm flipH="1">
            <a:off x="3465550" y="4851854"/>
            <a:ext cx="27883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/>
          <p:cNvSpPr/>
          <p:nvPr/>
        </p:nvSpPr>
        <p:spPr>
          <a:xfrm>
            <a:off x="2097230" y="1279209"/>
            <a:ext cx="270934" cy="2576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7041636" y="2195520"/>
            <a:ext cx="937022" cy="2891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6886318" y="2054805"/>
            <a:ext cx="310636" cy="2852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7761887" y="1902083"/>
            <a:ext cx="2489200" cy="446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‘Gift </a:t>
            </a:r>
            <a:r>
              <a:rPr lang="ko-KR" altLang="en-US" dirty="0" smtClean="0">
                <a:solidFill>
                  <a:schemeClr val="tx1"/>
                </a:solidFill>
              </a:rPr>
              <a:t>형식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 체크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293375" y="4727164"/>
            <a:ext cx="3637091" cy="6797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7024990" y="4566562"/>
            <a:ext cx="310636" cy="2852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7335626" y="5521911"/>
            <a:ext cx="4520913" cy="5060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tx1"/>
                </a:solidFill>
              </a:rPr>
              <a:t>‘</a:t>
            </a:r>
            <a:r>
              <a:rPr lang="ko-KR" altLang="en-US" sz="1600" dirty="0" smtClean="0">
                <a:solidFill>
                  <a:schemeClr val="tx1"/>
                </a:solidFill>
              </a:rPr>
              <a:t>내보내기</a:t>
            </a:r>
            <a:r>
              <a:rPr lang="en-US" altLang="ko-KR" sz="1600" dirty="0" smtClean="0">
                <a:solidFill>
                  <a:schemeClr val="tx1"/>
                </a:solidFill>
              </a:rPr>
              <a:t>’ </a:t>
            </a:r>
            <a:r>
              <a:rPr lang="ko-KR" altLang="en-US" sz="1600" dirty="0" smtClean="0">
                <a:solidFill>
                  <a:schemeClr val="tx1"/>
                </a:solidFill>
              </a:rPr>
              <a:t>로 다운 받은 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algn="ctr"/>
            <a:r>
              <a:rPr lang="en-US" altLang="ko-KR" sz="1600" dirty="0" smtClean="0">
                <a:solidFill>
                  <a:srgbClr val="FF0000"/>
                </a:solidFill>
              </a:rPr>
              <a:t>txt </a:t>
            </a:r>
            <a:r>
              <a:rPr lang="ko-KR" altLang="en-US" sz="1600" dirty="0" smtClean="0">
                <a:solidFill>
                  <a:srgbClr val="FF0000"/>
                </a:solidFill>
              </a:rPr>
              <a:t>파일 첨부 후</a:t>
            </a:r>
            <a:r>
              <a:rPr lang="ko-KR" altLang="en-US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‘</a:t>
            </a:r>
            <a:r>
              <a:rPr lang="ko-KR" altLang="en-US" sz="1600" dirty="0" smtClean="0">
                <a:solidFill>
                  <a:schemeClr val="tx1"/>
                </a:solidFill>
              </a:rPr>
              <a:t>가져오기</a:t>
            </a:r>
            <a:r>
              <a:rPr lang="en-US" altLang="ko-KR" sz="1600" dirty="0" smtClean="0">
                <a:solidFill>
                  <a:schemeClr val="tx1"/>
                </a:solidFill>
              </a:rPr>
              <a:t>’</a:t>
            </a:r>
            <a:r>
              <a:rPr lang="ko-KR" altLang="en-US" sz="1600" dirty="0" smtClean="0">
                <a:solidFill>
                  <a:schemeClr val="tx1"/>
                </a:solidFill>
              </a:rPr>
              <a:t> 클릭 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29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* </a:t>
            </a:r>
            <a:r>
              <a:rPr lang="ko-KR" altLang="en-US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성적 채점 확인</a:t>
            </a:r>
            <a:endParaRPr lang="ko-KR" altLang="en-US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2000" dirty="0" smtClean="0">
              <a:latin typeface="새굴림" panose="02030600000101010101" pitchFamily="18" charset="-127"/>
              <a:ea typeface="새굴림" panose="02030600000101010101" pitchFamily="18" charset="-127"/>
            </a:endParaRPr>
          </a:p>
          <a:p>
            <a:pPr marL="0" indent="0">
              <a:buNone/>
            </a:pPr>
            <a:endParaRPr lang="en-US" altLang="ko-KR" sz="2000" dirty="0" smtClean="0">
              <a:latin typeface="새굴림" panose="02030600000101010101" pitchFamily="18" charset="-127"/>
              <a:ea typeface="새굴림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학생이 시험에 응시하여 제출하게 되면 </a:t>
            </a:r>
            <a:endParaRPr lang="en-US" altLang="ko-KR" sz="2000" dirty="0" smtClean="0">
              <a:latin typeface="새굴림" panose="02030600000101010101" pitchFamily="18" charset="-127"/>
              <a:ea typeface="새굴림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퀴즈는 자동적으로 채점이 됨</a:t>
            </a:r>
            <a:r>
              <a:rPr lang="en-US" altLang="ko-KR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.</a:t>
            </a:r>
          </a:p>
          <a:p>
            <a:pPr marL="0" indent="0">
              <a:buNone/>
            </a:pPr>
            <a:endParaRPr lang="en-US" altLang="ko-KR" sz="2000" dirty="0">
              <a:latin typeface="새굴림" panose="02030600000101010101" pitchFamily="18" charset="-127"/>
              <a:ea typeface="새굴림" panose="02030600000101010101" pitchFamily="18" charset="-127"/>
            </a:endParaRPr>
          </a:p>
          <a:p>
            <a:pPr>
              <a:buFontTx/>
              <a:buChar char="-"/>
            </a:pPr>
            <a:r>
              <a:rPr lang="ko-KR" altLang="en-US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성적</a:t>
            </a:r>
            <a:r>
              <a:rPr lang="en-US" altLang="ko-KR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/</a:t>
            </a:r>
            <a:r>
              <a:rPr lang="ko-KR" altLang="en-US" sz="2000" dirty="0" err="1" smtClean="0">
                <a:latin typeface="새굴림" panose="02030600000101010101" pitchFamily="18" charset="-127"/>
                <a:ea typeface="새굴림" panose="02030600000101010101" pitchFamily="18" charset="-127"/>
              </a:rPr>
              <a:t>출석관리</a:t>
            </a:r>
            <a:r>
              <a:rPr lang="ko-KR" altLang="en-US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 </a:t>
            </a:r>
            <a:r>
              <a:rPr lang="en-US" altLang="ko-KR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– </a:t>
            </a:r>
            <a:r>
              <a:rPr lang="ko-KR" altLang="en-US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성적부 </a:t>
            </a:r>
            <a:r>
              <a:rPr lang="en-US" altLang="ko-KR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– </a:t>
            </a:r>
            <a:r>
              <a:rPr lang="ko-KR" altLang="en-US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보기에서 확인가능</a:t>
            </a:r>
            <a:r>
              <a:rPr lang="en-US" altLang="ko-KR" sz="2000" dirty="0" smtClean="0">
                <a:latin typeface="새굴림" panose="02030600000101010101" pitchFamily="18" charset="-127"/>
                <a:ea typeface="새굴림" panose="02030600000101010101" pitchFamily="18" charset="-127"/>
              </a:rPr>
              <a:t>.</a:t>
            </a:r>
            <a:endParaRPr lang="ko-KR" altLang="en-US" sz="2000" dirty="0">
              <a:latin typeface="새굴림" panose="02030600000101010101" pitchFamily="18" charset="-127"/>
              <a:ea typeface="새굴림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3237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461" y="2307082"/>
            <a:ext cx="2252749" cy="972585"/>
          </a:xfrm>
          <a:prstGeom prst="rect">
            <a:avLst/>
          </a:prstGeom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521528" y="2598885"/>
            <a:ext cx="9144000" cy="1655762"/>
          </a:xfrm>
        </p:spPr>
        <p:txBody>
          <a:bodyPr/>
          <a:lstStyle/>
          <a:p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교 수 학 습 개 발 센 터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252750" y="3902213"/>
            <a:ext cx="7323512" cy="12884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문의사항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err="1" smtClean="0">
                <a:solidFill>
                  <a:schemeClr val="tx1"/>
                </a:solidFill>
              </a:rPr>
              <a:t>윤승수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(9396) </a:t>
            </a:r>
            <a:r>
              <a:rPr lang="ko-KR" altLang="en-US" dirty="0" smtClean="0">
                <a:solidFill>
                  <a:schemeClr val="tx1"/>
                </a:solidFill>
              </a:rPr>
              <a:t>이영규 </a:t>
            </a:r>
            <a:r>
              <a:rPr lang="en-US" altLang="ko-KR" dirty="0" smtClean="0">
                <a:solidFill>
                  <a:schemeClr val="tx1"/>
                </a:solidFill>
              </a:rPr>
              <a:t>(9285)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24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758</Words>
  <Application>Microsoft Office PowerPoint</Application>
  <PresentationFormat>와이드스크린</PresentationFormat>
  <Paragraphs>140</Paragraphs>
  <Slides>42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7" baseType="lpstr">
      <vt:lpstr>굴림</vt:lpstr>
      <vt:lpstr>맑은 고딕</vt:lpstr>
      <vt:lpstr>새굴림</vt:lpstr>
      <vt:lpstr>Arial</vt:lpstr>
      <vt:lpstr>Office 테마</vt:lpstr>
      <vt:lpstr>LMS Quiz 메뉴얼 </vt:lpstr>
      <vt:lpstr>PowerPoint 프레젠테이션</vt:lpstr>
      <vt:lpstr>1. 퀴즈 만들기</vt:lpstr>
      <vt:lpstr>1. 퀴즈 만들기</vt:lpstr>
      <vt:lpstr>1. 퀴즈 만들기</vt:lpstr>
      <vt:lpstr>1. 퀴즈 만들기</vt:lpstr>
      <vt:lpstr>1. 퀴즈 만들기</vt:lpstr>
      <vt:lpstr>1. 퀴즈 만들기</vt:lpstr>
      <vt:lpstr>1. 퀴즈 만들기</vt:lpstr>
      <vt:lpstr>1. 퀴즈 만들기</vt:lpstr>
      <vt:lpstr>2. 유형별 문제 만들기</vt:lpstr>
      <vt:lpstr>2-1. 유형별 문제 만들기 (선다형)</vt:lpstr>
      <vt:lpstr>2-1. 유형별 문제 만들기 (선다형)</vt:lpstr>
      <vt:lpstr>2-1. 유형별 문제 만들기 (선다형)</vt:lpstr>
      <vt:lpstr>2. 유형별 문제 만들기</vt:lpstr>
      <vt:lpstr>2-2. 유형별 문제 만들기 (OX형)</vt:lpstr>
      <vt:lpstr>2-2. 유형별 문제 만들기 (OX형)</vt:lpstr>
      <vt:lpstr>2. 유형별 문제 만들기</vt:lpstr>
      <vt:lpstr>2-3. 유형별 문제 만들기 (주관식 단답형)</vt:lpstr>
      <vt:lpstr>2-3. 유형별 문제 만들기 (주관식 단답형)</vt:lpstr>
      <vt:lpstr>2-3. 유형별 문제 만들기 (주관식 단답형)</vt:lpstr>
      <vt:lpstr>2. 유형별 문제 만들기</vt:lpstr>
      <vt:lpstr>2-4. 유형별 문제 만들기 (빈칸 채우기형)</vt:lpstr>
      <vt:lpstr>2-4. 유형별 문제 만들기 (빈칸 채우기형)</vt:lpstr>
      <vt:lpstr>3. 미디어 파일 첨부 방법</vt:lpstr>
      <vt:lpstr>3. 미디어 파일 첨부 방법</vt:lpstr>
      <vt:lpstr>3. 미디어 파일 첨부 방법</vt:lpstr>
      <vt:lpstr>4. 만든 퀴즈를 다른 분반으로 복사하는 방법</vt:lpstr>
      <vt:lpstr>4. 문제 은행 (문제 저장소)</vt:lpstr>
      <vt:lpstr>4. 문제 은행 (문제 저장소)</vt:lpstr>
      <vt:lpstr>4. 문제 은행</vt:lpstr>
      <vt:lpstr>4-1. 문제 은행 (내보내기)</vt:lpstr>
      <vt:lpstr>4-1. 문제 은행 (내보내기)</vt:lpstr>
      <vt:lpstr>4-1. 문제 은행 (내보내기)</vt:lpstr>
      <vt:lpstr>4-1. 문제 은행 (내보내기)  -  Chrome</vt:lpstr>
      <vt:lpstr>4-1. 문제 은행 (내보내기) – Internet Explorer</vt:lpstr>
      <vt:lpstr>4. 문제 은행</vt:lpstr>
      <vt:lpstr>4-2. 문제 은행 (가져오기)</vt:lpstr>
      <vt:lpstr>4-2. 문제 은행 (가져오기)</vt:lpstr>
      <vt:lpstr>4-2. 문제 은행 (가져오기)</vt:lpstr>
      <vt:lpstr>* 성적 채점 확인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Quiz</dc:title>
  <dc:creator>Windows 사용자</dc:creator>
  <cp:lastModifiedBy>Windows 사용자</cp:lastModifiedBy>
  <cp:revision>48</cp:revision>
  <cp:lastPrinted>2020-06-09T00:59:43Z</cp:lastPrinted>
  <dcterms:created xsi:type="dcterms:W3CDTF">2020-06-05T00:54:36Z</dcterms:created>
  <dcterms:modified xsi:type="dcterms:W3CDTF">2020-06-11T02:25:19Z</dcterms:modified>
</cp:coreProperties>
</file>